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4"/>
  </p:sldMasterIdLst>
  <p:sldIdLst>
    <p:sldId id="256" r:id="rId5"/>
    <p:sldId id="258" r:id="rId6"/>
    <p:sldId id="260" r:id="rId7"/>
    <p:sldId id="259" r:id="rId8"/>
    <p:sldId id="257" r:id="rId9"/>
    <p:sldId id="265" r:id="rId10"/>
    <p:sldId id="267" r:id="rId11"/>
    <p:sldId id="262" r:id="rId12"/>
    <p:sldId id="277" r:id="rId13"/>
    <p:sldId id="263" r:id="rId14"/>
    <p:sldId id="270" r:id="rId15"/>
    <p:sldId id="276" r:id="rId16"/>
    <p:sldId id="268" r:id="rId17"/>
    <p:sldId id="264" r:id="rId18"/>
    <p:sldId id="266" r:id="rId19"/>
    <p:sldId id="261" r:id="rId20"/>
    <p:sldId id="269" r:id="rId21"/>
    <p:sldId id="271" r:id="rId22"/>
    <p:sldId id="272" r:id="rId23"/>
    <p:sldId id="273" r:id="rId24"/>
    <p:sldId id="278" r:id="rId25"/>
    <p:sldId id="274" r:id="rId26"/>
    <p:sldId id="275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-600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38E4D-051A-41E1-86A4-E56916468FD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38E4D-051A-41E1-86A4-E56916468FD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38E4D-051A-41E1-86A4-E56916468FD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38E4D-051A-41E1-86A4-E56916468FD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38E4D-051A-41E1-86A4-E56916468FD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38E4D-051A-41E1-86A4-E56916468FD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38E4D-051A-41E1-86A4-E56916468FD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38E4D-051A-41E1-86A4-E56916468FD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38E4D-051A-41E1-86A4-E56916468FD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38E4D-051A-41E1-86A4-E56916468FD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E38E4D-051A-41E1-86A4-E56916468FD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E38E4D-051A-41E1-86A4-E56916468FD0}" type="datetimeFigureOut">
              <a:rPr lang="en-US" smtClean="0"/>
              <a:t>1/10/17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BB73A-582F-4420-9A14-CB10A2B2E5E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loebner.net/Prizef/TuringArticle.html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youtube.com/watch?v=QooN4bTGUck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youtube.com/watch?v=BLafR5EgLwI" TargetMode="External"/><Relationship Id="rId3" Type="http://schemas.openxmlformats.org/officeDocument/2006/relationships/hyperlink" Target="https://www.youtube.com/watch?v=WFR3lOm_xhE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nuPZUUED5uk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Artificial </a:t>
            </a:r>
            <a:r>
              <a:rPr lang="es-ES" dirty="0" err="1" smtClean="0"/>
              <a:t>Intelligence</a:t>
            </a:r>
            <a:r>
              <a:rPr lang="es-ES" dirty="0" smtClean="0">
                <a:solidFill>
                  <a:srgbClr val="CCFFCC"/>
                </a:solidFill>
              </a:rPr>
              <a:t/>
            </a:r>
            <a:br>
              <a:rPr lang="es-ES" dirty="0" smtClean="0">
                <a:solidFill>
                  <a:srgbClr val="CCFFCC"/>
                </a:solidFill>
              </a:rPr>
            </a:br>
            <a:r>
              <a:rPr lang="es-ES" dirty="0">
                <a:solidFill>
                  <a:srgbClr val="CCFFCC"/>
                </a:solidFill>
              </a:rPr>
              <a:t/>
            </a:r>
            <a:br>
              <a:rPr lang="es-ES" dirty="0">
                <a:solidFill>
                  <a:srgbClr val="CCFFCC"/>
                </a:solidFill>
              </a:rPr>
            </a:br>
            <a:r>
              <a:rPr lang="es-ES" dirty="0" err="1" smtClean="0">
                <a:solidFill>
                  <a:srgbClr val="CCFFCC"/>
                </a:solidFill>
              </a:rPr>
              <a:t>Introduction</a:t>
            </a:r>
            <a:r>
              <a:rPr lang="es-ES" dirty="0" smtClean="0">
                <a:solidFill>
                  <a:srgbClr val="CCFFCC"/>
                </a:solidFill>
              </a:rPr>
              <a:t> and </a:t>
            </a:r>
            <a:r>
              <a:rPr lang="es-ES" dirty="0" err="1" smtClean="0">
                <a:solidFill>
                  <a:srgbClr val="CCFFCC"/>
                </a:solidFill>
              </a:rPr>
              <a:t>History</a:t>
            </a:r>
            <a:endParaRPr lang="es-ES" dirty="0">
              <a:solidFill>
                <a:srgbClr val="CCFFCC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s-ES" dirty="0" smtClean="0"/>
          </a:p>
          <a:p>
            <a:r>
              <a:rPr lang="es-ES" sz="3500" dirty="0" smtClean="0">
                <a:solidFill>
                  <a:srgbClr val="FFFF00"/>
                </a:solidFill>
              </a:rPr>
              <a:t>Gerardo Ayala</a:t>
            </a:r>
          </a:p>
          <a:p>
            <a:r>
              <a:rPr lang="es-ES" smtClean="0"/>
              <a:t>2017</a:t>
            </a:r>
            <a:endParaRPr lang="es-ES" dirty="0"/>
          </a:p>
        </p:txBody>
      </p:sp>
      <p:sp>
        <p:nvSpPr>
          <p:cNvPr id="4" name="CuadroTexto 3"/>
          <p:cNvSpPr txBox="1"/>
          <p:nvPr/>
        </p:nvSpPr>
        <p:spPr>
          <a:xfrm>
            <a:off x="7287039" y="6459473"/>
            <a:ext cx="185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FFFF00"/>
                </a:solidFill>
              </a:rPr>
              <a:t>Dr. Gerardo Ayala</a:t>
            </a:r>
            <a:endParaRPr lang="es-E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3813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>
                <a:solidFill>
                  <a:srgbClr val="FFFF00"/>
                </a:solidFill>
              </a:rPr>
              <a:t>The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Turing</a:t>
            </a:r>
            <a:r>
              <a:rPr lang="es-ES" dirty="0" smtClean="0">
                <a:solidFill>
                  <a:srgbClr val="FFFF00"/>
                </a:solidFill>
              </a:rPr>
              <a:t> Test</a:t>
            </a:r>
            <a:endParaRPr lang="es-ES" dirty="0">
              <a:solidFill>
                <a:srgbClr val="FFFF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8556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s-ES" dirty="0" err="1" smtClean="0"/>
              <a:t>Based</a:t>
            </a:r>
            <a:r>
              <a:rPr lang="es-ES" dirty="0" smtClean="0"/>
              <a:t> </a:t>
            </a:r>
            <a:r>
              <a:rPr lang="es-ES" dirty="0" err="1" smtClean="0"/>
              <a:t>on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imitation</a:t>
            </a:r>
            <a:r>
              <a:rPr lang="es-ES" dirty="0" smtClean="0"/>
              <a:t> </a:t>
            </a:r>
            <a:r>
              <a:rPr lang="es-ES" dirty="0" err="1" smtClean="0"/>
              <a:t>game</a:t>
            </a:r>
            <a:r>
              <a:rPr lang="es-ES" dirty="0" smtClean="0"/>
              <a:t>.</a:t>
            </a:r>
          </a:p>
          <a:p>
            <a:pPr marL="0" indent="0">
              <a:buNone/>
            </a:pPr>
            <a:r>
              <a:rPr lang="es-ES" dirty="0" err="1" smtClean="0"/>
              <a:t>Turing</a:t>
            </a:r>
            <a:r>
              <a:rPr lang="es-ES" dirty="0" smtClean="0"/>
              <a:t> </a:t>
            </a:r>
            <a:r>
              <a:rPr lang="es-ES" dirty="0" err="1" smtClean="0"/>
              <a:t>proposes</a:t>
            </a:r>
            <a:r>
              <a:rPr lang="es-ES" dirty="0"/>
              <a:t> </a:t>
            </a:r>
            <a:r>
              <a:rPr lang="es-ES" dirty="0" smtClean="0"/>
              <a:t>a </a:t>
            </a:r>
            <a:r>
              <a:rPr lang="es-ES" dirty="0" err="1" smtClean="0"/>
              <a:t>computer</a:t>
            </a:r>
            <a:r>
              <a:rPr lang="es-ES" dirty="0" smtClean="0"/>
              <a:t> </a:t>
            </a:r>
            <a:r>
              <a:rPr lang="es-ES" dirty="0" err="1" smtClean="0"/>
              <a:t>instead</a:t>
            </a:r>
            <a:r>
              <a:rPr lang="es-ES" dirty="0" smtClean="0"/>
              <a:t> of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man</a:t>
            </a:r>
            <a:r>
              <a:rPr lang="es-ES" dirty="0" smtClean="0"/>
              <a:t> </a:t>
            </a:r>
          </a:p>
          <a:p>
            <a:pPr marL="0" indent="0">
              <a:buNone/>
            </a:pPr>
            <a:r>
              <a:rPr lang="es-ES" dirty="0" smtClean="0"/>
              <a:t>(</a:t>
            </a:r>
            <a:r>
              <a:rPr lang="es-ES" dirty="0" err="1" smtClean="0"/>
              <a:t>player</a:t>
            </a:r>
            <a:r>
              <a:rPr lang="es-ES" dirty="0" smtClean="0"/>
              <a:t> A).</a:t>
            </a:r>
          </a:p>
          <a:p>
            <a:pPr marL="0" indent="0" algn="ctr">
              <a:buNone/>
            </a:pPr>
            <a:r>
              <a:rPr lang="es-ES" dirty="0" err="1" smtClean="0">
                <a:solidFill>
                  <a:srgbClr val="CCFFCC"/>
                </a:solidFill>
              </a:rPr>
              <a:t>If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the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interrogator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fails</a:t>
            </a:r>
            <a:r>
              <a:rPr lang="es-ES" dirty="0" smtClean="0">
                <a:solidFill>
                  <a:srgbClr val="CCFFCC"/>
                </a:solidFill>
              </a:rPr>
              <a:t>, </a:t>
            </a:r>
          </a:p>
          <a:p>
            <a:pPr marL="0" indent="0" algn="ctr">
              <a:buNone/>
            </a:pPr>
            <a:r>
              <a:rPr lang="es-ES" dirty="0" err="1">
                <a:solidFill>
                  <a:srgbClr val="CCFFCC"/>
                </a:solidFill>
              </a:rPr>
              <a:t>t</a:t>
            </a:r>
            <a:r>
              <a:rPr lang="es-ES" dirty="0" err="1" smtClean="0">
                <a:solidFill>
                  <a:srgbClr val="CCFFCC"/>
                </a:solidFill>
              </a:rPr>
              <a:t>hen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we</a:t>
            </a:r>
            <a:r>
              <a:rPr lang="es-ES" dirty="0" smtClean="0">
                <a:solidFill>
                  <a:srgbClr val="CCFFCC"/>
                </a:solidFill>
              </a:rPr>
              <a:t> can </a:t>
            </a:r>
            <a:r>
              <a:rPr lang="es-ES" dirty="0" err="1" smtClean="0">
                <a:solidFill>
                  <a:srgbClr val="CCFFCC"/>
                </a:solidFill>
              </a:rPr>
              <a:t>say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that</a:t>
            </a:r>
            <a:endParaRPr lang="es-ES" dirty="0" smtClean="0">
              <a:solidFill>
                <a:srgbClr val="CCFFCC"/>
              </a:solidFill>
            </a:endParaRPr>
          </a:p>
          <a:p>
            <a:pPr marL="0" indent="0" algn="ctr">
              <a:buNone/>
            </a:pPr>
            <a:r>
              <a:rPr lang="es-ES" dirty="0" err="1" smtClean="0">
                <a:solidFill>
                  <a:srgbClr val="CCFFCC"/>
                </a:solidFill>
              </a:rPr>
              <a:t>the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computer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is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i="1" dirty="0" err="1" smtClean="0">
                <a:solidFill>
                  <a:srgbClr val="CCFFCC"/>
                </a:solidFill>
              </a:rPr>
              <a:t>intelligent</a:t>
            </a:r>
            <a:r>
              <a:rPr lang="es-ES" dirty="0" smtClean="0">
                <a:solidFill>
                  <a:srgbClr val="CCFFCC"/>
                </a:solidFill>
              </a:rPr>
              <a:t>.</a:t>
            </a:r>
          </a:p>
          <a:p>
            <a:pPr marL="0" indent="0" algn="ctr">
              <a:buNone/>
            </a:pPr>
            <a:endParaRPr lang="es-ES" dirty="0" smtClean="0">
              <a:solidFill>
                <a:srgbClr val="CCFFCC"/>
              </a:solidFill>
            </a:endParaRPr>
          </a:p>
          <a:p>
            <a:pPr>
              <a:buFont typeface="Wingdings" charset="0"/>
              <a:buChar char="à"/>
            </a:pPr>
            <a:r>
              <a:rPr lang="es-ES" dirty="0" smtClean="0"/>
              <a:t> </a:t>
            </a:r>
            <a:r>
              <a:rPr lang="es-ES" dirty="0" err="1" smtClean="0"/>
              <a:t>here</a:t>
            </a:r>
            <a:r>
              <a:rPr lang="es-ES" dirty="0" smtClean="0"/>
              <a:t>, </a:t>
            </a:r>
            <a:r>
              <a:rPr lang="es-ES" dirty="0" err="1"/>
              <a:t>i</a:t>
            </a:r>
            <a:r>
              <a:rPr lang="es-ES" dirty="0" err="1" smtClean="0"/>
              <a:t>ntelligence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… </a:t>
            </a:r>
          </a:p>
          <a:p>
            <a:pPr marL="0" indent="0" algn="ctr">
              <a:buNone/>
            </a:pPr>
            <a:r>
              <a:rPr lang="es-ES" dirty="0" err="1" smtClean="0">
                <a:solidFill>
                  <a:srgbClr val="FFFF00"/>
                </a:solidFill>
              </a:rPr>
              <a:t>to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say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the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correct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thing</a:t>
            </a:r>
            <a:r>
              <a:rPr lang="es-ES" dirty="0" smtClean="0">
                <a:solidFill>
                  <a:srgbClr val="FFFF00"/>
                </a:solidFill>
              </a:rPr>
              <a:t> in a </a:t>
            </a:r>
            <a:r>
              <a:rPr lang="es-ES" dirty="0" err="1" smtClean="0">
                <a:solidFill>
                  <a:srgbClr val="FFFF00"/>
                </a:solidFill>
              </a:rPr>
              <a:t>given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moment</a:t>
            </a:r>
            <a:r>
              <a:rPr lang="es-ES" dirty="0" smtClean="0">
                <a:solidFill>
                  <a:srgbClr val="FFFF00"/>
                </a:solidFill>
              </a:rPr>
              <a:t>.</a:t>
            </a:r>
          </a:p>
          <a:p>
            <a:endParaRPr lang="es-ES" dirty="0" smtClean="0"/>
          </a:p>
          <a:p>
            <a:pPr marL="0" indent="0" algn="ctr">
              <a:buNone/>
            </a:pPr>
            <a:r>
              <a:rPr lang="es-ES" dirty="0" err="1">
                <a:solidFill>
                  <a:srgbClr val="CCFFCC"/>
                </a:solidFill>
              </a:rPr>
              <a:t>T</a:t>
            </a:r>
            <a:r>
              <a:rPr lang="es-ES" dirty="0" err="1" smtClean="0">
                <a:solidFill>
                  <a:srgbClr val="CCFFCC"/>
                </a:solidFill>
              </a:rPr>
              <a:t>o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perform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the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appropriate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action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</a:p>
          <a:p>
            <a:pPr marL="0" indent="0" algn="ctr">
              <a:buNone/>
            </a:pPr>
            <a:r>
              <a:rPr lang="es-ES" dirty="0" smtClean="0">
                <a:solidFill>
                  <a:srgbClr val="CCFFCC"/>
                </a:solidFill>
              </a:rPr>
              <a:t>in a </a:t>
            </a:r>
            <a:r>
              <a:rPr lang="es-ES" dirty="0" err="1" smtClean="0">
                <a:solidFill>
                  <a:srgbClr val="CCFFCC"/>
                </a:solidFill>
              </a:rPr>
              <a:t>given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situation</a:t>
            </a:r>
            <a:r>
              <a:rPr lang="es-ES" dirty="0" smtClean="0">
                <a:solidFill>
                  <a:srgbClr val="CCFFCC"/>
                </a:solidFill>
              </a:rPr>
              <a:t>.</a:t>
            </a:r>
          </a:p>
          <a:p>
            <a:endParaRPr lang="es-ES" dirty="0"/>
          </a:p>
        </p:txBody>
      </p:sp>
      <p:sp>
        <p:nvSpPr>
          <p:cNvPr id="4" name="CuadroTexto 3"/>
          <p:cNvSpPr txBox="1"/>
          <p:nvPr/>
        </p:nvSpPr>
        <p:spPr>
          <a:xfrm>
            <a:off x="7287039" y="6459473"/>
            <a:ext cx="185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Dr. Gerardo Ayala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59036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_tradnl" dirty="0" smtClean="0">
                <a:solidFill>
                  <a:srgbClr val="FFFF00"/>
                </a:solidFill>
              </a:rPr>
              <a:t>Machine </a:t>
            </a:r>
            <a:r>
              <a:rPr lang="es-ES_tradnl" dirty="0" err="1">
                <a:solidFill>
                  <a:srgbClr val="FFFF00"/>
                </a:solidFill>
              </a:rPr>
              <a:t>intelligence</a:t>
            </a:r>
            <a:r>
              <a:rPr lang="es-ES_tradnl" dirty="0">
                <a:solidFill>
                  <a:srgbClr val="FFFF00"/>
                </a:solidFill>
              </a:rPr>
              <a:t/>
            </a:r>
            <a:br>
              <a:rPr lang="es-ES_tradnl" dirty="0">
                <a:solidFill>
                  <a:srgbClr val="FFFF00"/>
                </a:solidFill>
              </a:rPr>
            </a:br>
            <a:endParaRPr lang="es-ES" dirty="0">
              <a:solidFill>
                <a:srgbClr val="FFFF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dirty="0" smtClean="0"/>
              <a:t>Alan </a:t>
            </a:r>
            <a:r>
              <a:rPr lang="es-ES_tradnl" dirty="0" err="1" smtClean="0"/>
              <a:t>Turing</a:t>
            </a:r>
            <a:endParaRPr lang="es-ES_tradnl" dirty="0" smtClean="0"/>
          </a:p>
          <a:p>
            <a:pPr marL="0" indent="0">
              <a:buNone/>
            </a:pPr>
            <a:r>
              <a:rPr lang="es-ES_tradnl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1950</a:t>
            </a:r>
          </a:p>
          <a:p>
            <a:pPr marL="0" indent="0">
              <a:buNone/>
            </a:pPr>
            <a:r>
              <a:rPr lang="es-ES_tradnl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“</a:t>
            </a:r>
            <a:r>
              <a:rPr lang="es-ES_tradnl" dirty="0" smtClean="0">
                <a:solidFill>
                  <a:schemeClr val="accent5">
                    <a:lumMod val="40000"/>
                    <a:lumOff val="60000"/>
                  </a:schemeClr>
                </a:solidFill>
                <a:hlinkClick r:id="rId2"/>
              </a:rPr>
              <a:t>Computer machinery and intelligence</a:t>
            </a:r>
            <a:r>
              <a:rPr lang="es-ES_tradnl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”</a:t>
            </a:r>
          </a:p>
          <a:p>
            <a:pPr marL="0" indent="0">
              <a:buNone/>
            </a:pPr>
            <a:endParaRPr lang="es-ES_tradnl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r>
              <a:rPr lang="es-ES_tradnl" dirty="0" err="1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First</a:t>
            </a:r>
            <a:r>
              <a:rPr lang="es-ES_tradnl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 </a:t>
            </a:r>
            <a:r>
              <a:rPr lang="es-ES_tradnl" dirty="0" err="1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paper</a:t>
            </a:r>
            <a:r>
              <a:rPr lang="es-ES_tradnl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 </a:t>
            </a:r>
            <a:r>
              <a:rPr lang="es-ES_tradnl" dirty="0" err="1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on</a:t>
            </a:r>
            <a:r>
              <a:rPr lang="es-ES_tradnl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 Machine </a:t>
            </a:r>
            <a:r>
              <a:rPr lang="es-ES_tradnl" dirty="0" err="1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intelligence</a:t>
            </a:r>
            <a:endParaRPr lang="es-ES_tradnl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endParaRPr lang="es-ES_tradnl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endParaRPr lang="es-ES_tradnl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endParaRPr lang="es-ES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7287039" y="6459473"/>
            <a:ext cx="185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Dr. Gerardo Ayala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553353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rgbClr val="FFFF00"/>
                </a:solidFill>
              </a:rPr>
              <a:t>Can </a:t>
            </a:r>
            <a:r>
              <a:rPr lang="es-ES" dirty="0" err="1" smtClean="0">
                <a:solidFill>
                  <a:srgbClr val="FFFF00"/>
                </a:solidFill>
              </a:rPr>
              <a:t>you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speak</a:t>
            </a:r>
            <a:r>
              <a:rPr lang="es-E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es-ES" dirty="0" err="1">
                <a:solidFill>
                  <a:srgbClr val="FFFF00"/>
                </a:solidFill>
              </a:rPr>
              <a:t>J</a:t>
            </a:r>
            <a:r>
              <a:rPr lang="es-ES" dirty="0" err="1" smtClean="0">
                <a:solidFill>
                  <a:srgbClr val="FFFF00"/>
                </a:solidFill>
              </a:rPr>
              <a:t>apanese</a:t>
            </a:r>
            <a:r>
              <a:rPr lang="es-ES" dirty="0" smtClean="0">
                <a:solidFill>
                  <a:srgbClr val="FFFF00"/>
                </a:solidFill>
              </a:rPr>
              <a:t>?</a:t>
            </a:r>
            <a:endParaRPr lang="es-ES" dirty="0">
              <a:solidFill>
                <a:srgbClr val="FFFF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57199" y="1684207"/>
            <a:ext cx="4046453" cy="3113160"/>
          </a:xfrm>
        </p:spPr>
        <p:txBody>
          <a:bodyPr numCol="1"/>
          <a:lstStyle/>
          <a:p>
            <a:pPr marL="0" indent="0">
              <a:buNone/>
            </a:pPr>
            <a:r>
              <a:rPr lang="is-IS" dirty="0" smtClean="0"/>
              <a:t>í</a:t>
            </a:r>
            <a:r>
              <a:rPr lang="es-ES_tradnl" dirty="0" err="1" smtClean="0"/>
              <a:t>ma</a:t>
            </a:r>
            <a:r>
              <a:rPr lang="es-ES_tradnl" dirty="0" smtClean="0"/>
              <a:t> </a:t>
            </a:r>
            <a:r>
              <a:rPr lang="es-ES_tradnl" dirty="0" err="1" smtClean="0"/>
              <a:t>dóko</a:t>
            </a:r>
            <a:r>
              <a:rPr lang="es-ES_tradnl" dirty="0" smtClean="0"/>
              <a:t>? -------------</a:t>
            </a:r>
            <a:r>
              <a:rPr lang="es-ES" dirty="0" smtClean="0">
                <a:sym typeface="Wingdings"/>
              </a:rPr>
              <a:t></a:t>
            </a:r>
            <a:endParaRPr lang="es-ES_tradnl" dirty="0" smtClean="0"/>
          </a:p>
          <a:p>
            <a:pPr marL="0" indent="0">
              <a:buNone/>
            </a:pPr>
            <a:r>
              <a:rPr lang="es-ES" dirty="0"/>
              <a:t>n</a:t>
            </a:r>
            <a:r>
              <a:rPr lang="es-ES_tradnl" dirty="0" err="1" smtClean="0"/>
              <a:t>áni</a:t>
            </a:r>
            <a:r>
              <a:rPr lang="es-ES_tradnl" dirty="0" smtClean="0"/>
              <a:t> o </a:t>
            </a:r>
            <a:r>
              <a:rPr lang="es-ES_tradnl" dirty="0" err="1" smtClean="0"/>
              <a:t>shíte</a:t>
            </a:r>
            <a:r>
              <a:rPr lang="es-ES_tradnl" dirty="0" smtClean="0"/>
              <a:t> </a:t>
            </a:r>
            <a:r>
              <a:rPr lang="es-ES_tradnl" dirty="0" err="1" smtClean="0"/>
              <a:t>íru</a:t>
            </a:r>
            <a:r>
              <a:rPr lang="es-ES_tradnl" dirty="0" smtClean="0"/>
              <a:t>? -----</a:t>
            </a:r>
            <a:r>
              <a:rPr lang="es-ES" dirty="0" smtClean="0">
                <a:sym typeface="Wingdings"/>
              </a:rPr>
              <a:t></a:t>
            </a:r>
            <a:endParaRPr lang="es-ES_tradnl" dirty="0" smtClean="0"/>
          </a:p>
          <a:p>
            <a:pPr marL="0" indent="0">
              <a:buNone/>
            </a:pPr>
            <a:r>
              <a:rPr lang="es-ES" dirty="0"/>
              <a:t>o</a:t>
            </a:r>
            <a:r>
              <a:rPr lang="es-ES_tradnl" dirty="0" err="1" smtClean="0"/>
              <a:t>móshiroi</a:t>
            </a:r>
            <a:r>
              <a:rPr lang="es-ES_tradnl" dirty="0" smtClean="0"/>
              <a:t> </a:t>
            </a:r>
            <a:r>
              <a:rPr lang="es-ES_tradnl" dirty="0" err="1" smtClean="0"/>
              <a:t>désu</a:t>
            </a:r>
            <a:r>
              <a:rPr lang="es-ES_tradnl" dirty="0" smtClean="0"/>
              <a:t> </a:t>
            </a:r>
            <a:r>
              <a:rPr lang="es-ES_tradnl" dirty="0" err="1" smtClean="0"/>
              <a:t>ka</a:t>
            </a:r>
            <a:r>
              <a:rPr lang="es-ES_tradnl" dirty="0" smtClean="0"/>
              <a:t>? </a:t>
            </a:r>
            <a:r>
              <a:rPr lang="es-ES" dirty="0" smtClean="0">
                <a:sym typeface="Wingdings"/>
              </a:rPr>
              <a:t></a:t>
            </a:r>
            <a:endParaRPr lang="es-ES_tradnl" dirty="0" smtClean="0"/>
          </a:p>
          <a:p>
            <a:pPr marL="0" indent="0">
              <a:buNone/>
            </a:pPr>
            <a:r>
              <a:rPr lang="es-ES" dirty="0" err="1"/>
              <a:t>y</a:t>
            </a:r>
            <a:r>
              <a:rPr lang="es-ES" dirty="0" err="1" smtClean="0"/>
              <a:t>á</a:t>
            </a:r>
            <a:r>
              <a:rPr lang="es-ES" dirty="0" smtClean="0"/>
              <a:t>, </a:t>
            </a:r>
            <a:r>
              <a:rPr lang="es-ES" dirty="0" err="1" smtClean="0"/>
              <a:t>máta</a:t>
            </a:r>
            <a:r>
              <a:rPr lang="es-ES" dirty="0" smtClean="0"/>
              <a:t> </a:t>
            </a:r>
            <a:r>
              <a:rPr lang="es-ES" dirty="0" err="1" smtClean="0"/>
              <a:t>né</a:t>
            </a:r>
            <a:r>
              <a:rPr lang="es-ES" dirty="0" smtClean="0"/>
              <a:t>-----------</a:t>
            </a:r>
            <a:r>
              <a:rPr lang="es-ES" dirty="0" smtClean="0">
                <a:sym typeface="Wingdings"/>
              </a:rPr>
              <a:t></a:t>
            </a:r>
            <a:endParaRPr lang="es-ES" dirty="0"/>
          </a:p>
        </p:txBody>
      </p:sp>
      <p:sp>
        <p:nvSpPr>
          <p:cNvPr id="4" name="Marcador de contenido 2"/>
          <p:cNvSpPr txBox="1">
            <a:spLocks/>
          </p:cNvSpPr>
          <p:nvPr/>
        </p:nvSpPr>
        <p:spPr>
          <a:xfrm>
            <a:off x="4736967" y="1671371"/>
            <a:ext cx="3834792" cy="271445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s-ES" dirty="0">
                <a:solidFill>
                  <a:srgbClr val="CCFFCC"/>
                </a:solidFill>
              </a:rPr>
              <a:t>d</a:t>
            </a:r>
            <a:r>
              <a:rPr lang="es-ES_tradnl" dirty="0" err="1" smtClean="0">
                <a:solidFill>
                  <a:srgbClr val="CCFFCC"/>
                </a:solidFill>
              </a:rPr>
              <a:t>áigaku</a:t>
            </a:r>
            <a:r>
              <a:rPr lang="es-ES_tradnl" dirty="0" smtClean="0">
                <a:solidFill>
                  <a:srgbClr val="CCFFCC"/>
                </a:solidFill>
              </a:rPr>
              <a:t> </a:t>
            </a:r>
            <a:r>
              <a:rPr lang="es-ES" dirty="0" smtClean="0">
                <a:solidFill>
                  <a:srgbClr val="CCFFCC"/>
                </a:solidFill>
              </a:rPr>
              <a:t>da </a:t>
            </a:r>
            <a:r>
              <a:rPr lang="es-ES" dirty="0" err="1" smtClean="0">
                <a:solidFill>
                  <a:srgbClr val="CCFFCC"/>
                </a:solidFill>
              </a:rPr>
              <a:t>yó</a:t>
            </a:r>
            <a:endParaRPr lang="es-ES" dirty="0" smtClean="0">
              <a:solidFill>
                <a:srgbClr val="CCFFCC"/>
              </a:solidFill>
            </a:endParaRPr>
          </a:p>
          <a:p>
            <a:pPr marL="0" indent="0">
              <a:buFont typeface="Arial" pitchFamily="34" charset="0"/>
              <a:buNone/>
            </a:pPr>
            <a:r>
              <a:rPr lang="is-IS" dirty="0" smtClean="0">
                <a:solidFill>
                  <a:srgbClr val="CCFFCC"/>
                </a:solidFill>
              </a:rPr>
              <a:t>í</a:t>
            </a:r>
            <a:r>
              <a:rPr lang="es-ES" dirty="0" err="1" smtClean="0">
                <a:solidFill>
                  <a:srgbClr val="CCFFCC"/>
                </a:solidFill>
              </a:rPr>
              <a:t>ma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bénkyou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dés</a:t>
            </a:r>
            <a:endParaRPr lang="es-ES" dirty="0" smtClean="0">
              <a:solidFill>
                <a:srgbClr val="CCFFCC"/>
              </a:solidFill>
            </a:endParaRPr>
          </a:p>
          <a:p>
            <a:pPr marL="0" indent="0">
              <a:buFont typeface="Arial" pitchFamily="34" charset="0"/>
              <a:buNone/>
            </a:pPr>
            <a:r>
              <a:rPr lang="es-ES" dirty="0" err="1">
                <a:solidFill>
                  <a:srgbClr val="CCFFCC"/>
                </a:solidFill>
              </a:rPr>
              <a:t>a</a:t>
            </a:r>
            <a:r>
              <a:rPr lang="es-ES" dirty="0" err="1" smtClean="0">
                <a:solidFill>
                  <a:srgbClr val="CCFFCC"/>
                </a:solidFill>
              </a:rPr>
              <a:t>mári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omóshiro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kunái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</a:p>
          <a:p>
            <a:pPr marL="0" indent="0">
              <a:buFont typeface="Arial" pitchFamily="34" charset="0"/>
              <a:buNone/>
            </a:pPr>
            <a:r>
              <a:rPr lang="es-ES" dirty="0" err="1">
                <a:solidFill>
                  <a:srgbClr val="CCFFCC"/>
                </a:solidFill>
              </a:rPr>
              <a:t>m</a:t>
            </a:r>
            <a:r>
              <a:rPr lang="es-ES" dirty="0" err="1" smtClean="0">
                <a:solidFill>
                  <a:srgbClr val="CCFFCC"/>
                </a:solidFill>
              </a:rPr>
              <a:t>áta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aimashóu</a:t>
            </a:r>
            <a:endParaRPr lang="es-ES" dirty="0">
              <a:solidFill>
                <a:srgbClr val="CCFFCC"/>
              </a:solidFill>
            </a:endParaRPr>
          </a:p>
        </p:txBody>
      </p:sp>
      <p:sp>
        <p:nvSpPr>
          <p:cNvPr id="5" name="Título 1"/>
          <p:cNvSpPr txBox="1">
            <a:spLocks/>
          </p:cNvSpPr>
          <p:nvPr/>
        </p:nvSpPr>
        <p:spPr>
          <a:xfrm>
            <a:off x="457199" y="467176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smtClean="0">
                <a:solidFill>
                  <a:srgbClr val="FFFF00"/>
                </a:solidFill>
              </a:rPr>
              <a:t>Can </a:t>
            </a:r>
            <a:r>
              <a:rPr lang="es-ES" dirty="0" err="1" smtClean="0">
                <a:solidFill>
                  <a:srgbClr val="FFFF00"/>
                </a:solidFill>
              </a:rPr>
              <a:t>you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understand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Japanese</a:t>
            </a:r>
            <a:r>
              <a:rPr lang="es-ES" dirty="0" smtClean="0">
                <a:solidFill>
                  <a:srgbClr val="FFFF00"/>
                </a:solidFill>
              </a:rPr>
              <a:t>?</a:t>
            </a:r>
            <a:endParaRPr lang="es-ES" dirty="0">
              <a:solidFill>
                <a:srgbClr val="FFFF00"/>
              </a:solidFill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7287039" y="6459473"/>
            <a:ext cx="185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Dr. Gerardo Ayala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211076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rgbClr val="FFFF00"/>
                </a:solidFill>
              </a:rPr>
              <a:t>John </a:t>
            </a:r>
            <a:r>
              <a:rPr lang="es-ES" dirty="0" err="1" smtClean="0">
                <a:solidFill>
                  <a:srgbClr val="FFFF00"/>
                </a:solidFill>
              </a:rPr>
              <a:t>Searle</a:t>
            </a:r>
            <a:endParaRPr lang="es-ES" dirty="0">
              <a:solidFill>
                <a:srgbClr val="FFFF00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9801" y="1856383"/>
            <a:ext cx="3111500" cy="434340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7287039" y="6459473"/>
            <a:ext cx="185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Dr. Gerardo Ayala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08937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52858"/>
            <a:ext cx="8229600" cy="846594"/>
          </a:xfrm>
        </p:spPr>
        <p:txBody>
          <a:bodyPr>
            <a:normAutofit/>
          </a:bodyPr>
          <a:lstStyle/>
          <a:p>
            <a:r>
              <a:rPr lang="es-ES" dirty="0" err="1" smtClean="0">
                <a:solidFill>
                  <a:srgbClr val="FFFF00"/>
                </a:solidFill>
              </a:rPr>
              <a:t>The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Chinese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Room</a:t>
            </a:r>
            <a:endParaRPr lang="es-ES" dirty="0">
              <a:solidFill>
                <a:srgbClr val="FFFF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57200" y="999452"/>
            <a:ext cx="8229600" cy="559692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ES" dirty="0" err="1" smtClean="0"/>
              <a:t>By</a:t>
            </a:r>
            <a:r>
              <a:rPr lang="es-ES" dirty="0" smtClean="0"/>
              <a:t> </a:t>
            </a:r>
            <a:r>
              <a:rPr lang="es-ES" dirty="0" err="1" smtClean="0"/>
              <a:t>Searle</a:t>
            </a:r>
            <a:r>
              <a:rPr lang="es-ES" dirty="0" smtClean="0"/>
              <a:t>.</a:t>
            </a:r>
          </a:p>
          <a:p>
            <a:pPr marL="0" indent="0">
              <a:buNone/>
            </a:pPr>
            <a:r>
              <a:rPr lang="es-ES" dirty="0" err="1" smtClean="0"/>
              <a:t>Suppose</a:t>
            </a:r>
            <a:r>
              <a:rPr lang="es-ES" dirty="0" smtClean="0"/>
              <a:t> </a:t>
            </a:r>
            <a:r>
              <a:rPr lang="es-ES" dirty="0" err="1" smtClean="0"/>
              <a:t>that</a:t>
            </a:r>
            <a:r>
              <a:rPr lang="es-ES" dirty="0" smtClean="0"/>
              <a:t>:</a:t>
            </a:r>
            <a:br>
              <a:rPr lang="es-ES" dirty="0" smtClean="0"/>
            </a:br>
            <a:r>
              <a:rPr lang="es-ES" dirty="0" smtClean="0"/>
              <a:t>1. </a:t>
            </a:r>
            <a:r>
              <a:rPr lang="es-ES" dirty="0"/>
              <a:t>A</a:t>
            </a:r>
            <a:r>
              <a:rPr lang="es-ES" dirty="0" smtClean="0"/>
              <a:t> </a:t>
            </a:r>
            <a:r>
              <a:rPr lang="es-ES" dirty="0" err="1" smtClean="0"/>
              <a:t>computer</a:t>
            </a:r>
            <a:r>
              <a:rPr lang="es-ES" dirty="0" smtClean="0"/>
              <a:t> </a:t>
            </a:r>
            <a:r>
              <a:rPr lang="es-ES" dirty="0" err="1" smtClean="0"/>
              <a:t>passes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Turing</a:t>
            </a:r>
            <a:r>
              <a:rPr lang="es-ES" dirty="0" smtClean="0"/>
              <a:t> </a:t>
            </a:r>
            <a:r>
              <a:rPr lang="es-ES" dirty="0" smtClean="0"/>
              <a:t>test, and</a:t>
            </a:r>
          </a:p>
          <a:p>
            <a:pPr marL="0" indent="0">
              <a:buNone/>
            </a:pPr>
            <a:r>
              <a:rPr lang="es-ES" dirty="0" smtClean="0"/>
              <a:t>2. </a:t>
            </a:r>
            <a:r>
              <a:rPr lang="es-ES" dirty="0" err="1"/>
              <a:t>T</a:t>
            </a:r>
            <a:r>
              <a:rPr lang="es-ES" dirty="0" err="1" smtClean="0"/>
              <a:t>he</a:t>
            </a:r>
            <a:r>
              <a:rPr lang="es-ES" dirty="0" smtClean="0"/>
              <a:t> </a:t>
            </a:r>
            <a:r>
              <a:rPr lang="es-ES" dirty="0" err="1" smtClean="0"/>
              <a:t>written</a:t>
            </a:r>
            <a:r>
              <a:rPr lang="es-ES" dirty="0" smtClean="0"/>
              <a:t> </a:t>
            </a:r>
            <a:r>
              <a:rPr lang="es-ES" dirty="0" err="1" smtClean="0"/>
              <a:t>messages</a:t>
            </a:r>
            <a:r>
              <a:rPr lang="es-ES" dirty="0" smtClean="0"/>
              <a:t> are </a:t>
            </a:r>
            <a:r>
              <a:rPr lang="es-ES" dirty="0" err="1" smtClean="0"/>
              <a:t>written</a:t>
            </a:r>
            <a:r>
              <a:rPr lang="es-ES" dirty="0" smtClean="0"/>
              <a:t> </a:t>
            </a:r>
            <a:r>
              <a:rPr lang="es-ES" dirty="0" smtClean="0"/>
              <a:t>in </a:t>
            </a:r>
            <a:r>
              <a:rPr lang="es-ES" dirty="0" err="1" smtClean="0"/>
              <a:t>Chinese</a:t>
            </a:r>
            <a:r>
              <a:rPr lang="es-ES" dirty="0" smtClean="0"/>
              <a:t> </a:t>
            </a:r>
            <a:r>
              <a:rPr lang="es-ES" dirty="0" err="1" smtClean="0"/>
              <a:t>characters</a:t>
            </a:r>
            <a:r>
              <a:rPr lang="es-ES" dirty="0" smtClean="0"/>
              <a:t>.</a:t>
            </a:r>
            <a:endParaRPr lang="es-ES" dirty="0" smtClean="0"/>
          </a:p>
          <a:p>
            <a:pPr marL="0" indent="0" algn="ctr">
              <a:buNone/>
            </a:pPr>
            <a:endParaRPr lang="es-ES_tradnl" altLang="ja-JP" dirty="0" smtClean="0">
              <a:solidFill>
                <a:srgbClr val="CCFFCC"/>
              </a:solidFill>
            </a:endParaRPr>
          </a:p>
          <a:p>
            <a:pPr marL="0" indent="0">
              <a:buNone/>
            </a:pPr>
            <a:r>
              <a:rPr lang="es-ES_tradnl" dirty="0" smtClean="0">
                <a:solidFill>
                  <a:srgbClr val="CCFFCC"/>
                </a:solidFill>
              </a:rPr>
              <a:t>a) </a:t>
            </a:r>
            <a:r>
              <a:rPr lang="es-ES_tradnl" dirty="0" err="1" smtClean="0">
                <a:solidFill>
                  <a:srgbClr val="CCFFCC"/>
                </a:solidFill>
              </a:rPr>
              <a:t>Does</a:t>
            </a:r>
            <a:r>
              <a:rPr lang="es-ES_tradnl" dirty="0" smtClean="0">
                <a:solidFill>
                  <a:srgbClr val="CCFFCC"/>
                </a:solidFill>
              </a:rPr>
              <a:t> </a:t>
            </a:r>
            <a:r>
              <a:rPr lang="es-ES_tradnl" dirty="0" err="1" smtClean="0">
                <a:solidFill>
                  <a:srgbClr val="CCFFCC"/>
                </a:solidFill>
              </a:rPr>
              <a:t>the</a:t>
            </a:r>
            <a:r>
              <a:rPr lang="es-ES_tradnl" dirty="0" smtClean="0">
                <a:solidFill>
                  <a:srgbClr val="CCFFCC"/>
                </a:solidFill>
              </a:rPr>
              <a:t> </a:t>
            </a:r>
            <a:r>
              <a:rPr lang="es-ES_tradnl" dirty="0" err="1" smtClean="0">
                <a:solidFill>
                  <a:srgbClr val="CCFFCC"/>
                </a:solidFill>
              </a:rPr>
              <a:t>computer</a:t>
            </a:r>
            <a:r>
              <a:rPr lang="es-ES_tradnl" dirty="0" smtClean="0">
                <a:solidFill>
                  <a:srgbClr val="CCFFCC"/>
                </a:solidFill>
              </a:rPr>
              <a:t> </a:t>
            </a:r>
            <a:r>
              <a:rPr lang="es-ES_tradnl" dirty="0" err="1" smtClean="0">
                <a:solidFill>
                  <a:srgbClr val="FFFF00"/>
                </a:solidFill>
              </a:rPr>
              <a:t>understand</a:t>
            </a:r>
            <a:r>
              <a:rPr lang="es-ES_tradnl" dirty="0" smtClean="0">
                <a:solidFill>
                  <a:srgbClr val="FFFF00"/>
                </a:solidFill>
              </a:rPr>
              <a:t> </a:t>
            </a:r>
            <a:r>
              <a:rPr lang="es-ES_tradnl" dirty="0" err="1" smtClean="0">
                <a:solidFill>
                  <a:srgbClr val="CCFFCC"/>
                </a:solidFill>
              </a:rPr>
              <a:t>Chinese</a:t>
            </a:r>
            <a:r>
              <a:rPr lang="es-ES_tradnl" dirty="0" smtClean="0">
                <a:solidFill>
                  <a:srgbClr val="CCFFCC"/>
                </a:solidFill>
              </a:rPr>
              <a:t>?</a:t>
            </a:r>
          </a:p>
          <a:p>
            <a:pPr marL="0" indent="0">
              <a:buNone/>
            </a:pPr>
            <a:r>
              <a:rPr lang="es-ES_tradnl" dirty="0" err="1" smtClean="0"/>
              <a:t>or</a:t>
            </a:r>
            <a:endParaRPr lang="es-ES_tradnl" dirty="0" smtClean="0"/>
          </a:p>
          <a:p>
            <a:pPr marL="0" indent="0">
              <a:buNone/>
            </a:pPr>
            <a:r>
              <a:rPr lang="es-ES_tradnl" dirty="0" smtClean="0">
                <a:solidFill>
                  <a:srgbClr val="CCFFCC"/>
                </a:solidFill>
              </a:rPr>
              <a:t>b) </a:t>
            </a:r>
            <a:r>
              <a:rPr lang="es-ES_tradnl" dirty="0" err="1" smtClean="0">
                <a:solidFill>
                  <a:srgbClr val="CCFFCC"/>
                </a:solidFill>
              </a:rPr>
              <a:t>Does</a:t>
            </a:r>
            <a:r>
              <a:rPr lang="es-ES_tradnl" dirty="0" smtClean="0">
                <a:solidFill>
                  <a:srgbClr val="CCFFCC"/>
                </a:solidFill>
              </a:rPr>
              <a:t> </a:t>
            </a:r>
            <a:r>
              <a:rPr lang="es-ES_tradnl" dirty="0" err="1" smtClean="0">
                <a:solidFill>
                  <a:srgbClr val="CCFFCC"/>
                </a:solidFill>
              </a:rPr>
              <a:t>the</a:t>
            </a:r>
            <a:r>
              <a:rPr lang="es-ES_tradnl" dirty="0" smtClean="0">
                <a:solidFill>
                  <a:srgbClr val="CCFFCC"/>
                </a:solidFill>
              </a:rPr>
              <a:t> </a:t>
            </a:r>
            <a:r>
              <a:rPr lang="es-ES_tradnl" dirty="0" err="1" smtClean="0">
                <a:solidFill>
                  <a:srgbClr val="CCFFCC"/>
                </a:solidFill>
              </a:rPr>
              <a:t>computer</a:t>
            </a:r>
            <a:r>
              <a:rPr lang="es-ES_tradnl" dirty="0" smtClean="0">
                <a:solidFill>
                  <a:srgbClr val="CCFFCC"/>
                </a:solidFill>
              </a:rPr>
              <a:t> </a:t>
            </a:r>
            <a:r>
              <a:rPr lang="es-ES_tradnl" dirty="0" err="1" smtClean="0">
                <a:solidFill>
                  <a:srgbClr val="FFFF00"/>
                </a:solidFill>
              </a:rPr>
              <a:t>appear</a:t>
            </a:r>
            <a:r>
              <a:rPr lang="es-ES_tradnl" dirty="0" smtClean="0">
                <a:solidFill>
                  <a:srgbClr val="FFFF00"/>
                </a:solidFill>
              </a:rPr>
              <a:t> </a:t>
            </a:r>
            <a:r>
              <a:rPr lang="es-ES_tradnl" dirty="0" err="1" smtClean="0">
                <a:solidFill>
                  <a:srgbClr val="FFFF00"/>
                </a:solidFill>
              </a:rPr>
              <a:t>to</a:t>
            </a:r>
            <a:r>
              <a:rPr lang="es-ES_tradnl" dirty="0" smtClean="0">
                <a:solidFill>
                  <a:srgbClr val="FFFF00"/>
                </a:solidFill>
              </a:rPr>
              <a:t> </a:t>
            </a:r>
            <a:r>
              <a:rPr lang="es-ES_tradnl" dirty="0" err="1" smtClean="0">
                <a:solidFill>
                  <a:srgbClr val="FFFF00"/>
                </a:solidFill>
              </a:rPr>
              <a:t>have</a:t>
            </a:r>
            <a:r>
              <a:rPr lang="es-ES_tradnl" dirty="0" smtClean="0">
                <a:solidFill>
                  <a:srgbClr val="FFFF00"/>
                </a:solidFill>
              </a:rPr>
              <a:t> </a:t>
            </a:r>
            <a:r>
              <a:rPr lang="es-ES_tradnl" dirty="0" err="1" smtClean="0">
                <a:solidFill>
                  <a:srgbClr val="FFFF00"/>
                </a:solidFill>
              </a:rPr>
              <a:t>the</a:t>
            </a:r>
            <a:r>
              <a:rPr lang="es-ES_tradnl" dirty="0" smtClean="0">
                <a:solidFill>
                  <a:srgbClr val="FFFF00"/>
                </a:solidFill>
              </a:rPr>
              <a:t> </a:t>
            </a:r>
            <a:r>
              <a:rPr lang="es-ES_tradnl" dirty="0" err="1" smtClean="0">
                <a:solidFill>
                  <a:srgbClr val="FFFF00"/>
                </a:solidFill>
              </a:rPr>
              <a:t>ability</a:t>
            </a:r>
            <a:r>
              <a:rPr lang="es-ES_tradnl" dirty="0" smtClean="0">
                <a:solidFill>
                  <a:srgbClr val="FFFF00"/>
                </a:solidFill>
              </a:rPr>
              <a:t> </a:t>
            </a:r>
            <a:r>
              <a:rPr lang="es-ES_tradnl" dirty="0" err="1" smtClean="0">
                <a:solidFill>
                  <a:srgbClr val="CCFFCC"/>
                </a:solidFill>
              </a:rPr>
              <a:t>to</a:t>
            </a:r>
            <a:r>
              <a:rPr lang="es-ES_tradnl" dirty="0" smtClean="0">
                <a:solidFill>
                  <a:srgbClr val="CCFFCC"/>
                </a:solidFill>
              </a:rPr>
              <a:t> </a:t>
            </a:r>
            <a:r>
              <a:rPr lang="es-ES_tradnl" dirty="0" err="1" smtClean="0">
                <a:solidFill>
                  <a:srgbClr val="CCFFCC"/>
                </a:solidFill>
              </a:rPr>
              <a:t>understand</a:t>
            </a:r>
            <a:r>
              <a:rPr lang="es-ES_tradnl" dirty="0" smtClean="0">
                <a:solidFill>
                  <a:srgbClr val="CCFFCC"/>
                </a:solidFill>
              </a:rPr>
              <a:t> </a:t>
            </a:r>
            <a:r>
              <a:rPr lang="es-ES_tradnl" dirty="0" err="1" smtClean="0">
                <a:solidFill>
                  <a:srgbClr val="CCFFCC"/>
                </a:solidFill>
              </a:rPr>
              <a:t>Chinese</a:t>
            </a:r>
            <a:r>
              <a:rPr lang="es-ES_tradnl" dirty="0" smtClean="0">
                <a:solidFill>
                  <a:srgbClr val="CCFFCC"/>
                </a:solidFill>
              </a:rPr>
              <a:t>?</a:t>
            </a:r>
          </a:p>
          <a:p>
            <a:pPr marL="0" indent="0">
              <a:buNone/>
            </a:pPr>
            <a:r>
              <a:rPr lang="es-ES" dirty="0">
                <a:hlinkClick r:id="rId2"/>
              </a:rPr>
              <a:t>A</a:t>
            </a:r>
            <a:r>
              <a:rPr lang="pl-PL" dirty="0">
                <a:hlinkClick r:id="rId2"/>
              </a:rPr>
              <a:t>bout the Chinese room</a:t>
            </a:r>
            <a:endParaRPr lang="es-ES_tradnl" altLang="ja-JP" dirty="0">
              <a:solidFill>
                <a:srgbClr val="CCFFCC"/>
              </a:solidFill>
            </a:endParaRPr>
          </a:p>
          <a:p>
            <a:pPr marL="0" indent="0">
              <a:buNone/>
            </a:pPr>
            <a:endParaRPr lang="es-ES" dirty="0">
              <a:solidFill>
                <a:srgbClr val="CCFFCC"/>
              </a:solidFill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7287039" y="6459473"/>
            <a:ext cx="185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Dr. Gerardo Ayala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63682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rgbClr val="FFFF00"/>
                </a:solidFill>
              </a:rPr>
              <a:t>A </a:t>
            </a:r>
            <a:r>
              <a:rPr lang="es-ES" dirty="0" err="1" smtClean="0">
                <a:solidFill>
                  <a:srgbClr val="FFFF00"/>
                </a:solidFill>
              </a:rPr>
              <a:t>pair</a:t>
            </a:r>
            <a:r>
              <a:rPr lang="es-ES" dirty="0" smtClean="0">
                <a:solidFill>
                  <a:srgbClr val="FFFF00"/>
                </a:solidFill>
              </a:rPr>
              <a:t> of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smtClean="0">
                <a:solidFill>
                  <a:srgbClr val="FFFF00"/>
                </a:solidFill>
              </a:rPr>
              <a:t>videos…</a:t>
            </a:r>
            <a:endParaRPr lang="es-ES" dirty="0">
              <a:solidFill>
                <a:srgbClr val="FFFF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 smtClean="0">
                <a:hlinkClick r:id="rId2"/>
              </a:rPr>
              <a:t>Daniel Dennett, about the Turing test</a:t>
            </a:r>
            <a:endParaRPr lang="pl-PL" dirty="0" smtClean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 smtClean="0">
                <a:hlinkClick r:id="rId3"/>
              </a:rPr>
              <a:t>Watson</a:t>
            </a:r>
            <a:endParaRPr lang="pl-PL" dirty="0" smtClean="0"/>
          </a:p>
          <a:p>
            <a:pPr marL="0" indent="0">
              <a:buNone/>
            </a:pPr>
            <a:endParaRPr lang="pl-PL" dirty="0" smtClean="0"/>
          </a:p>
          <a:p>
            <a:pPr marL="0" indent="0">
              <a:buNone/>
            </a:pPr>
            <a:endParaRPr lang="pl-PL" dirty="0" smtClean="0"/>
          </a:p>
          <a:p>
            <a:pPr marL="0" indent="0">
              <a:buNone/>
            </a:pPr>
            <a:endParaRPr lang="pl-PL" dirty="0" smtClean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es-ES" dirty="0"/>
          </a:p>
        </p:txBody>
      </p:sp>
      <p:sp>
        <p:nvSpPr>
          <p:cNvPr id="4" name="CuadroTexto 3"/>
          <p:cNvSpPr txBox="1"/>
          <p:nvPr/>
        </p:nvSpPr>
        <p:spPr>
          <a:xfrm>
            <a:off x="7287039" y="6459473"/>
            <a:ext cx="185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Dr. Gerardo Ayala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22670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>
                <a:solidFill>
                  <a:srgbClr val="FFFF00"/>
                </a:solidFill>
              </a:rPr>
              <a:t>Is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it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just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appearence</a:t>
            </a:r>
            <a:r>
              <a:rPr lang="es-ES" dirty="0" smtClean="0">
                <a:solidFill>
                  <a:srgbClr val="FFFF00"/>
                </a:solidFill>
              </a:rPr>
              <a:t>?</a:t>
            </a:r>
            <a:endParaRPr lang="es-ES" dirty="0">
              <a:solidFill>
                <a:srgbClr val="FFFF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s-ES" dirty="0" err="1" smtClean="0"/>
              <a:t>Using</a:t>
            </a:r>
            <a:r>
              <a:rPr lang="es-ES" dirty="0" smtClean="0"/>
              <a:t> AI </a:t>
            </a:r>
            <a:r>
              <a:rPr lang="es-ES" dirty="0" err="1" smtClean="0"/>
              <a:t>techniques</a:t>
            </a:r>
            <a:endParaRPr lang="es-ES" dirty="0" smtClean="0"/>
          </a:p>
          <a:p>
            <a:pPr marL="0" indent="0">
              <a:buNone/>
            </a:pPr>
            <a:r>
              <a:rPr lang="es-ES" dirty="0" err="1"/>
              <a:t>w</a:t>
            </a:r>
            <a:r>
              <a:rPr lang="es-ES" dirty="0" err="1" smtClean="0"/>
              <a:t>e</a:t>
            </a:r>
            <a:r>
              <a:rPr lang="es-ES" dirty="0" smtClean="0"/>
              <a:t> can </a:t>
            </a:r>
            <a:r>
              <a:rPr lang="es-ES" dirty="0" err="1" smtClean="0"/>
              <a:t>develop</a:t>
            </a:r>
            <a:r>
              <a:rPr lang="es-ES" dirty="0" smtClean="0"/>
              <a:t> </a:t>
            </a:r>
            <a:r>
              <a:rPr lang="es-ES" dirty="0" err="1" smtClean="0"/>
              <a:t>artifacts</a:t>
            </a:r>
            <a:r>
              <a:rPr lang="es-ES" dirty="0" smtClean="0"/>
              <a:t>…</a:t>
            </a:r>
          </a:p>
          <a:p>
            <a:pPr marL="514350" indent="-514350">
              <a:buAutoNum type="alphaLcParenR"/>
            </a:pPr>
            <a:r>
              <a:rPr lang="es-ES" dirty="0" err="1" smtClean="0"/>
              <a:t>that</a:t>
            </a:r>
            <a:r>
              <a:rPr lang="es-ES" dirty="0" smtClean="0"/>
              <a:t> </a:t>
            </a:r>
            <a:r>
              <a:rPr lang="es-ES" dirty="0" smtClean="0">
                <a:solidFill>
                  <a:srgbClr val="CCFFCC"/>
                </a:solidFill>
              </a:rPr>
              <a:t>are</a:t>
            </a:r>
            <a:r>
              <a:rPr lang="es-ES" dirty="0" smtClean="0"/>
              <a:t> </a:t>
            </a:r>
            <a:r>
              <a:rPr lang="es-ES" dirty="0" err="1" smtClean="0"/>
              <a:t>intelligent</a:t>
            </a:r>
            <a:r>
              <a:rPr lang="es-ES" dirty="0" smtClean="0"/>
              <a:t> </a:t>
            </a:r>
            <a:endParaRPr lang="es-ES" dirty="0"/>
          </a:p>
          <a:p>
            <a:pPr marL="0" indent="0">
              <a:buNone/>
            </a:pPr>
            <a:r>
              <a:rPr lang="es-ES" dirty="0" err="1" smtClean="0"/>
              <a:t>or</a:t>
            </a:r>
            <a:endParaRPr lang="es-ES" dirty="0" smtClean="0"/>
          </a:p>
          <a:p>
            <a:pPr marL="0" indent="0">
              <a:buNone/>
            </a:pPr>
            <a:r>
              <a:rPr lang="es-ES" dirty="0" smtClean="0"/>
              <a:t>b) </a:t>
            </a:r>
            <a:r>
              <a:rPr lang="es-ES" dirty="0" err="1" smtClean="0"/>
              <a:t>that</a:t>
            </a:r>
            <a:r>
              <a:rPr lang="es-ES" dirty="0" smtClean="0"/>
              <a:t> </a:t>
            </a:r>
            <a:r>
              <a:rPr lang="es-ES" dirty="0" err="1" smtClean="0">
                <a:solidFill>
                  <a:srgbClr val="CCFFCC"/>
                </a:solidFill>
              </a:rPr>
              <a:t>appear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/>
              <a:t>to</a:t>
            </a:r>
            <a:r>
              <a:rPr lang="es-ES" dirty="0" smtClean="0"/>
              <a:t> be </a:t>
            </a:r>
            <a:r>
              <a:rPr lang="es-ES" dirty="0" err="1" smtClean="0"/>
              <a:t>intelligent</a:t>
            </a:r>
            <a:r>
              <a:rPr lang="es-ES" dirty="0" smtClean="0"/>
              <a:t>.</a:t>
            </a:r>
          </a:p>
          <a:p>
            <a:pPr marL="0" indent="0" algn="ctr">
              <a:buNone/>
            </a:pPr>
            <a:endParaRPr lang="es-ES" dirty="0"/>
          </a:p>
          <a:p>
            <a:pPr marL="0" indent="0" algn="ctr">
              <a:buNone/>
            </a:pP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it</a:t>
            </a:r>
            <a:r>
              <a:rPr lang="es-ES" dirty="0" smtClean="0"/>
              <a:t> </a:t>
            </a:r>
            <a:r>
              <a:rPr lang="es-ES" dirty="0" smtClean="0">
                <a:solidFill>
                  <a:srgbClr val="FFFF00"/>
                </a:solidFill>
              </a:rPr>
              <a:t>real</a:t>
            </a:r>
            <a:r>
              <a:rPr lang="es-ES" dirty="0" smtClean="0"/>
              <a:t> </a:t>
            </a:r>
            <a:r>
              <a:rPr lang="es-ES" dirty="0" err="1" smtClean="0"/>
              <a:t>intelligence</a:t>
            </a:r>
            <a:r>
              <a:rPr lang="es-ES" dirty="0"/>
              <a:t>?</a:t>
            </a:r>
            <a:endParaRPr lang="es-ES" dirty="0" smtClean="0"/>
          </a:p>
          <a:p>
            <a:pPr marL="0" indent="0" algn="ctr">
              <a:buNone/>
            </a:pP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it</a:t>
            </a:r>
            <a:r>
              <a:rPr lang="es-ES" dirty="0" smtClean="0"/>
              <a:t> </a:t>
            </a:r>
            <a:r>
              <a:rPr lang="es-ES" dirty="0" err="1" smtClean="0">
                <a:solidFill>
                  <a:srgbClr val="FFFF00"/>
                </a:solidFill>
              </a:rPr>
              <a:t>simulated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/>
              <a:t>intelligence</a:t>
            </a:r>
            <a:r>
              <a:rPr lang="es-ES" dirty="0"/>
              <a:t>?</a:t>
            </a:r>
            <a:endParaRPr lang="es-ES" dirty="0" smtClean="0"/>
          </a:p>
        </p:txBody>
      </p:sp>
      <p:sp>
        <p:nvSpPr>
          <p:cNvPr id="4" name="CuadroTexto 3"/>
          <p:cNvSpPr txBox="1"/>
          <p:nvPr/>
        </p:nvSpPr>
        <p:spPr>
          <a:xfrm>
            <a:off x="7287039" y="6459473"/>
            <a:ext cx="185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Dr. Gerardo Ayala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08803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>
                <a:solidFill>
                  <a:srgbClr val="FFFF00"/>
                </a:solidFill>
              </a:rPr>
              <a:t>Strong</a:t>
            </a:r>
            <a:r>
              <a:rPr lang="es-ES" dirty="0" smtClean="0">
                <a:solidFill>
                  <a:srgbClr val="FFFF00"/>
                </a:solidFill>
              </a:rPr>
              <a:t> AI</a:t>
            </a:r>
            <a:endParaRPr lang="es-ES" dirty="0">
              <a:solidFill>
                <a:srgbClr val="FFFF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s-ES" dirty="0" smtClean="0"/>
              <a:t>A </a:t>
            </a:r>
            <a:r>
              <a:rPr lang="es-ES" dirty="0" err="1" smtClean="0"/>
              <a:t>computer</a:t>
            </a:r>
            <a:endParaRPr lang="es-ES" dirty="0" smtClean="0"/>
          </a:p>
          <a:p>
            <a:pPr marL="0" indent="0">
              <a:buNone/>
            </a:pPr>
            <a:r>
              <a:rPr lang="es-ES" dirty="0" err="1"/>
              <a:t>w</a:t>
            </a:r>
            <a:r>
              <a:rPr lang="es-ES" dirty="0" err="1" smtClean="0"/>
              <a:t>ell</a:t>
            </a:r>
            <a:r>
              <a:rPr lang="es-ES" dirty="0" smtClean="0"/>
              <a:t> </a:t>
            </a:r>
            <a:r>
              <a:rPr lang="es-ES" dirty="0" err="1" smtClean="0"/>
              <a:t>programmed</a:t>
            </a:r>
            <a:r>
              <a:rPr lang="es-ES" dirty="0" smtClean="0"/>
              <a:t>,</a:t>
            </a:r>
          </a:p>
          <a:p>
            <a:pPr marL="0" indent="0">
              <a:buNone/>
            </a:pPr>
            <a:r>
              <a:rPr lang="es-ES" dirty="0"/>
              <a:t>a</a:t>
            </a:r>
            <a:r>
              <a:rPr lang="es-ES" dirty="0" smtClean="0"/>
              <a:t>nd </a:t>
            </a:r>
            <a:r>
              <a:rPr lang="es-ES" dirty="0" err="1" smtClean="0"/>
              <a:t>with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appropriate</a:t>
            </a:r>
            <a:r>
              <a:rPr lang="es-ES" dirty="0" smtClean="0"/>
              <a:t> input data,</a:t>
            </a:r>
          </a:p>
          <a:p>
            <a:pPr marL="0" indent="0">
              <a:buNone/>
            </a:pPr>
            <a:r>
              <a:rPr lang="es-ES" dirty="0" err="1"/>
              <a:t>w</a:t>
            </a:r>
            <a:r>
              <a:rPr lang="es-ES" dirty="0" err="1" smtClean="0"/>
              <a:t>ould</a:t>
            </a:r>
            <a:r>
              <a:rPr lang="es-ES" dirty="0" smtClean="0"/>
              <a:t> </a:t>
            </a:r>
            <a:r>
              <a:rPr lang="es-ES" dirty="0" err="1" smtClean="0"/>
              <a:t>have</a:t>
            </a:r>
            <a:r>
              <a:rPr lang="es-ES" dirty="0" smtClean="0"/>
              <a:t> a </a:t>
            </a:r>
            <a:r>
              <a:rPr lang="es-ES" dirty="0" smtClean="0">
                <a:solidFill>
                  <a:srgbClr val="FFFF00"/>
                </a:solidFill>
              </a:rPr>
              <a:t>MIND</a:t>
            </a:r>
          </a:p>
          <a:p>
            <a:pPr marL="0" indent="0">
              <a:buNone/>
            </a:pPr>
            <a:r>
              <a:rPr lang="es-ES" dirty="0">
                <a:solidFill>
                  <a:srgbClr val="CCFFCC"/>
                </a:solidFill>
              </a:rPr>
              <a:t>i</a:t>
            </a:r>
            <a:r>
              <a:rPr lang="es-ES" dirty="0" smtClean="0">
                <a:solidFill>
                  <a:srgbClr val="CCFFCC"/>
                </a:solidFill>
              </a:rPr>
              <a:t>n </a:t>
            </a:r>
            <a:r>
              <a:rPr lang="es-ES" dirty="0" err="1" smtClean="0">
                <a:solidFill>
                  <a:srgbClr val="CCFFCC"/>
                </a:solidFill>
              </a:rPr>
              <a:t>the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same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sense</a:t>
            </a:r>
            <a:endParaRPr lang="es-ES" dirty="0" smtClean="0">
              <a:solidFill>
                <a:srgbClr val="CCFFCC"/>
              </a:solidFill>
            </a:endParaRPr>
          </a:p>
          <a:p>
            <a:pPr marL="0" indent="0">
              <a:buNone/>
            </a:pPr>
            <a:r>
              <a:rPr lang="es-ES" dirty="0">
                <a:solidFill>
                  <a:srgbClr val="CCFFCC"/>
                </a:solidFill>
              </a:rPr>
              <a:t>a</a:t>
            </a:r>
            <a:r>
              <a:rPr lang="es-ES" dirty="0" smtClean="0">
                <a:solidFill>
                  <a:srgbClr val="CCFFCC"/>
                </a:solidFill>
              </a:rPr>
              <a:t>s </a:t>
            </a:r>
            <a:r>
              <a:rPr lang="es-ES" dirty="0" err="1" smtClean="0">
                <a:solidFill>
                  <a:srgbClr val="CCFFCC"/>
                </a:solidFill>
              </a:rPr>
              <a:t>the</a:t>
            </a:r>
            <a:r>
              <a:rPr lang="es-ES" dirty="0" smtClean="0">
                <a:solidFill>
                  <a:srgbClr val="CCFFCC"/>
                </a:solidFill>
              </a:rPr>
              <a:t> human </a:t>
            </a:r>
            <a:r>
              <a:rPr lang="es-ES" dirty="0" err="1" smtClean="0">
                <a:solidFill>
                  <a:srgbClr val="CCFFCC"/>
                </a:solidFill>
              </a:rPr>
              <a:t>mind</a:t>
            </a:r>
            <a:r>
              <a:rPr lang="es-ES" dirty="0" smtClean="0">
                <a:solidFill>
                  <a:srgbClr val="CCFFCC"/>
                </a:solidFill>
              </a:rPr>
              <a:t>.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r>
              <a:rPr lang="es-ES" dirty="0" err="1" smtClean="0"/>
              <a:t>But</a:t>
            </a:r>
            <a:r>
              <a:rPr lang="es-ES" dirty="0" smtClean="0"/>
              <a:t>..</a:t>
            </a:r>
          </a:p>
          <a:p>
            <a:pPr marL="0" indent="0">
              <a:buNone/>
            </a:pPr>
            <a:r>
              <a:rPr lang="es-ES" dirty="0" smtClean="0"/>
              <a:t>in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Chinese</a:t>
            </a:r>
            <a:r>
              <a:rPr lang="es-ES" dirty="0" smtClean="0"/>
              <a:t> </a:t>
            </a:r>
            <a:r>
              <a:rPr lang="es-ES" dirty="0" err="1" smtClean="0"/>
              <a:t>Room</a:t>
            </a:r>
            <a:endParaRPr lang="es-ES" dirty="0" smtClean="0"/>
          </a:p>
          <a:p>
            <a:pPr marL="0" indent="0">
              <a:buNone/>
            </a:pPr>
            <a:r>
              <a:rPr lang="es-ES" dirty="0" err="1"/>
              <a:t>t</a:t>
            </a:r>
            <a:r>
              <a:rPr lang="es-ES" dirty="0" err="1" smtClean="0"/>
              <a:t>here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only</a:t>
            </a:r>
            <a:r>
              <a:rPr lang="es-ES" dirty="0" smtClean="0"/>
              <a:t> </a:t>
            </a:r>
            <a:r>
              <a:rPr lang="es-ES" dirty="0" err="1" smtClean="0"/>
              <a:t>syntax</a:t>
            </a:r>
            <a:r>
              <a:rPr lang="es-ES" dirty="0" smtClean="0"/>
              <a:t> </a:t>
            </a:r>
            <a:r>
              <a:rPr lang="es-ES" dirty="0" err="1" smtClean="0"/>
              <a:t>processing</a:t>
            </a:r>
            <a:endParaRPr lang="es-ES" dirty="0" smtClean="0"/>
          </a:p>
          <a:p>
            <a:pPr marL="0" indent="0">
              <a:buNone/>
            </a:pPr>
            <a:r>
              <a:rPr lang="es-ES" dirty="0" smtClean="0">
                <a:solidFill>
                  <a:srgbClr val="CCFFCC"/>
                </a:solidFill>
              </a:rPr>
              <a:t>no </a:t>
            </a:r>
            <a:r>
              <a:rPr lang="es-ES" dirty="0" err="1" smtClean="0">
                <a:solidFill>
                  <a:srgbClr val="CCFFCC"/>
                </a:solidFill>
              </a:rPr>
              <a:t>semantics</a:t>
            </a:r>
            <a:r>
              <a:rPr lang="es-ES" dirty="0" smtClean="0">
                <a:solidFill>
                  <a:srgbClr val="CCFFCC"/>
                </a:solidFill>
              </a:rPr>
              <a:t>!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7287039" y="6459473"/>
            <a:ext cx="185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Dr. Gerardo Ayala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816702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58681"/>
            <a:ext cx="8229600" cy="867449"/>
          </a:xfrm>
        </p:spPr>
        <p:txBody>
          <a:bodyPr/>
          <a:lstStyle/>
          <a:p>
            <a:r>
              <a:rPr lang="es-ES" dirty="0" err="1" smtClean="0">
                <a:solidFill>
                  <a:srgbClr val="FFFF00"/>
                </a:solidFill>
              </a:rPr>
              <a:t>Just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people</a:t>
            </a:r>
            <a:r>
              <a:rPr lang="es-ES" dirty="0" smtClean="0">
                <a:solidFill>
                  <a:srgbClr val="FFFF00"/>
                </a:solidFill>
              </a:rPr>
              <a:t>, </a:t>
            </a:r>
            <a:r>
              <a:rPr lang="es-ES" dirty="0" err="1" smtClean="0">
                <a:solidFill>
                  <a:srgbClr val="FFFF00"/>
                </a:solidFill>
              </a:rPr>
              <a:t>like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you</a:t>
            </a:r>
            <a:r>
              <a:rPr lang="es-ES" dirty="0" smtClean="0">
                <a:solidFill>
                  <a:srgbClr val="FFFF00"/>
                </a:solidFill>
              </a:rPr>
              <a:t> and I</a:t>
            </a:r>
            <a:endParaRPr lang="es-ES" dirty="0">
              <a:solidFill>
                <a:srgbClr val="FFFF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34683" y="1116140"/>
            <a:ext cx="8915738" cy="57418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_tradnl" dirty="0" smtClean="0">
                <a:solidFill>
                  <a:srgbClr val="FFFFFF"/>
                </a:solidFill>
              </a:rPr>
              <a:t>John McCarthy                  </a:t>
            </a:r>
            <a:r>
              <a:rPr lang="es-ES" dirty="0" smtClean="0">
                <a:solidFill>
                  <a:srgbClr val="FFFFFF"/>
                </a:solidFill>
              </a:rPr>
              <a:t>M</a:t>
            </a:r>
            <a:r>
              <a:rPr lang="es-ES_tradnl" dirty="0" err="1" smtClean="0">
                <a:solidFill>
                  <a:srgbClr val="FFFFFF"/>
                </a:solidFill>
              </a:rPr>
              <a:t>arvin</a:t>
            </a:r>
            <a:r>
              <a:rPr lang="es-ES_tradnl" dirty="0" smtClean="0">
                <a:solidFill>
                  <a:srgbClr val="FFFFFF"/>
                </a:solidFill>
              </a:rPr>
              <a:t> </a:t>
            </a:r>
            <a:r>
              <a:rPr lang="es-ES_tradnl" dirty="0" err="1" smtClean="0">
                <a:solidFill>
                  <a:srgbClr val="FFFFFF"/>
                </a:solidFill>
              </a:rPr>
              <a:t>Minsky</a:t>
            </a:r>
            <a:endParaRPr lang="es-ES_tradnl" dirty="0" smtClean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s-ES_tradnl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endParaRPr lang="es-ES_tradnl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endParaRPr lang="es-ES_tradnl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endParaRPr lang="es-ES_tradnl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endParaRPr lang="es-ES_tradnl" dirty="0" smtClean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s-ES_tradnl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s-ES_tradnl" dirty="0" smtClean="0">
                <a:solidFill>
                  <a:srgbClr val="FFFFFF"/>
                </a:solidFill>
              </a:rPr>
              <a:t>                       Allan </a:t>
            </a:r>
            <a:r>
              <a:rPr lang="es-ES_tradnl" dirty="0" err="1" smtClean="0">
                <a:solidFill>
                  <a:srgbClr val="FFFFFF"/>
                </a:solidFill>
              </a:rPr>
              <a:t>Newell</a:t>
            </a:r>
            <a:r>
              <a:rPr lang="es-ES_tradnl" dirty="0">
                <a:solidFill>
                  <a:srgbClr val="FFFFFF"/>
                </a:solidFill>
              </a:rPr>
              <a:t> </a:t>
            </a:r>
            <a:r>
              <a:rPr lang="es-ES_tradnl" dirty="0" smtClean="0">
                <a:solidFill>
                  <a:srgbClr val="FFFFFF"/>
                </a:solidFill>
              </a:rPr>
              <a:t>                      Herbert </a:t>
            </a:r>
            <a:r>
              <a:rPr lang="es-ES_tradnl" dirty="0" err="1" smtClean="0">
                <a:solidFill>
                  <a:srgbClr val="FFFFFF"/>
                </a:solidFill>
              </a:rPr>
              <a:t>Simon</a:t>
            </a:r>
            <a:endParaRPr lang="es-ES_tradnl" dirty="0" smtClean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s-ES_tradnl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endParaRPr lang="es-ES_tradnl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endParaRPr lang="es-ES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768" y="1688713"/>
            <a:ext cx="1678484" cy="237119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9749" y="1715618"/>
            <a:ext cx="1708948" cy="2410837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4415" y="2477570"/>
            <a:ext cx="1734891" cy="2660167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8948" y="2792264"/>
            <a:ext cx="1809320" cy="2535282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7287039" y="6459473"/>
            <a:ext cx="185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Dr. Gerardo Ayala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59839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>
                <a:solidFill>
                  <a:srgbClr val="FFFF00"/>
                </a:solidFill>
              </a:rPr>
              <a:t>The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meeting</a:t>
            </a:r>
            <a:r>
              <a:rPr lang="es-ES" dirty="0" smtClean="0">
                <a:solidFill>
                  <a:srgbClr val="FFFF00"/>
                </a:solidFill>
              </a:rPr>
              <a:t> at </a:t>
            </a:r>
            <a:r>
              <a:rPr lang="es-ES" dirty="0" err="1" smtClean="0">
                <a:solidFill>
                  <a:srgbClr val="FFFF00"/>
                </a:solidFill>
              </a:rPr>
              <a:t>Dartmouth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College</a:t>
            </a:r>
            <a:endParaRPr lang="es-ES" dirty="0">
              <a:solidFill>
                <a:srgbClr val="FFFF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34683" y="1116140"/>
            <a:ext cx="8552117" cy="574186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s-ES_tradnl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r>
              <a:rPr lang="es-ES_tradnl" b="1" dirty="0" smtClean="0">
                <a:solidFill>
                  <a:srgbClr val="CCFFCC"/>
                </a:solidFill>
              </a:rPr>
              <a:t>1956</a:t>
            </a:r>
          </a:p>
          <a:p>
            <a:pPr marL="0" indent="0">
              <a:buNone/>
            </a:pPr>
            <a:r>
              <a:rPr lang="es-ES_tradnl" dirty="0" err="1" smtClean="0"/>
              <a:t>Summer</a:t>
            </a:r>
            <a:r>
              <a:rPr lang="es-ES_tradnl" dirty="0" smtClean="0"/>
              <a:t> </a:t>
            </a:r>
            <a:r>
              <a:rPr lang="es-ES_tradnl" dirty="0" err="1" smtClean="0"/>
              <a:t>research</a:t>
            </a:r>
            <a:r>
              <a:rPr lang="es-ES_tradnl" dirty="0" smtClean="0"/>
              <a:t> </a:t>
            </a:r>
            <a:r>
              <a:rPr lang="es-ES_tradnl" dirty="0" err="1" smtClean="0"/>
              <a:t>project</a:t>
            </a:r>
            <a:r>
              <a:rPr lang="es-ES_tradnl" dirty="0" smtClean="0"/>
              <a:t> </a:t>
            </a:r>
            <a:r>
              <a:rPr lang="es-ES_tradnl" dirty="0" err="1" smtClean="0"/>
              <a:t>on</a:t>
            </a:r>
            <a:r>
              <a:rPr lang="es-ES_tradnl" dirty="0" smtClean="0"/>
              <a:t> AI.</a:t>
            </a:r>
          </a:p>
          <a:p>
            <a:pPr marL="0" indent="0">
              <a:buNone/>
            </a:pPr>
            <a:r>
              <a:rPr lang="es-ES_tradnl" dirty="0" smtClean="0"/>
              <a:t>Artificial </a:t>
            </a:r>
            <a:r>
              <a:rPr lang="es-ES_tradnl" dirty="0" err="1" smtClean="0"/>
              <a:t>Intelligence</a:t>
            </a:r>
            <a:r>
              <a:rPr lang="es-ES_tradnl" dirty="0" smtClean="0"/>
              <a:t> </a:t>
            </a:r>
            <a:r>
              <a:rPr lang="es-ES_tradnl" dirty="0" err="1" smtClean="0"/>
              <a:t>is</a:t>
            </a:r>
            <a:r>
              <a:rPr lang="es-ES_tradnl" dirty="0"/>
              <a:t> </a:t>
            </a:r>
            <a:r>
              <a:rPr lang="es-ES_tradnl" dirty="0" err="1" smtClean="0"/>
              <a:t>the</a:t>
            </a:r>
            <a:r>
              <a:rPr lang="es-ES_tradnl" dirty="0" smtClean="0"/>
              <a:t> </a:t>
            </a:r>
            <a:r>
              <a:rPr lang="es-ES_tradnl" dirty="0" err="1" smtClean="0"/>
              <a:t>ability</a:t>
            </a:r>
            <a:r>
              <a:rPr lang="es-ES_tradnl" dirty="0" smtClean="0"/>
              <a:t> </a:t>
            </a:r>
            <a:r>
              <a:rPr lang="es-ES_tradnl" dirty="0" err="1" smtClean="0"/>
              <a:t>to</a:t>
            </a:r>
            <a:r>
              <a:rPr lang="es-ES_tradnl" dirty="0" smtClean="0"/>
              <a:t> SOLVE PROBLEMS.</a:t>
            </a:r>
          </a:p>
          <a:p>
            <a:pPr marL="0" indent="0">
              <a:buNone/>
            </a:pPr>
            <a:endParaRPr lang="es-ES_tradnl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r>
              <a:rPr lang="es-ES_tradnl" dirty="0" err="1" smtClean="0">
                <a:solidFill>
                  <a:srgbClr val="FFFF00"/>
                </a:solidFill>
              </a:rPr>
              <a:t>Problem</a:t>
            </a:r>
            <a:r>
              <a:rPr lang="es-ES_tradnl" dirty="0" smtClean="0">
                <a:solidFill>
                  <a:srgbClr val="FFFF00"/>
                </a:solidFill>
              </a:rPr>
              <a:t> </a:t>
            </a:r>
            <a:r>
              <a:rPr lang="es-ES_tradnl" dirty="0" err="1" smtClean="0">
                <a:solidFill>
                  <a:srgbClr val="FFFF00"/>
                </a:solidFill>
              </a:rPr>
              <a:t>Solving</a:t>
            </a:r>
            <a:r>
              <a:rPr lang="es-ES_tradnl" dirty="0">
                <a:solidFill>
                  <a:srgbClr val="FFFF00"/>
                </a:solidFill>
              </a:rPr>
              <a:t> </a:t>
            </a:r>
            <a:r>
              <a:rPr lang="es-ES_tradnl" dirty="0" err="1" smtClean="0">
                <a:solidFill>
                  <a:srgbClr val="FFFF00"/>
                </a:solidFill>
              </a:rPr>
              <a:t>is</a:t>
            </a:r>
            <a:r>
              <a:rPr lang="es-ES_tradnl" dirty="0" smtClean="0">
                <a:solidFill>
                  <a:srgbClr val="FFFF00"/>
                </a:solidFill>
              </a:rPr>
              <a:t> SEARCHING </a:t>
            </a:r>
            <a:r>
              <a:rPr lang="es-ES_tradnl" dirty="0" err="1" smtClean="0">
                <a:solidFill>
                  <a:srgbClr val="FFFF00"/>
                </a:solidFill>
              </a:rPr>
              <a:t>for</a:t>
            </a:r>
            <a:r>
              <a:rPr lang="es-ES_tradnl" dirty="0" smtClean="0">
                <a:solidFill>
                  <a:srgbClr val="FFFF00"/>
                </a:solidFill>
              </a:rPr>
              <a:t> a </a:t>
            </a:r>
            <a:r>
              <a:rPr lang="es-ES_tradnl" dirty="0" err="1" smtClean="0">
                <a:solidFill>
                  <a:srgbClr val="FFFF00"/>
                </a:solidFill>
              </a:rPr>
              <a:t>solution</a:t>
            </a:r>
            <a:r>
              <a:rPr lang="es-ES_tradnl" dirty="0" smtClean="0">
                <a:solidFill>
                  <a:srgbClr val="FFFF00"/>
                </a:solidFill>
              </a:rPr>
              <a:t>.</a:t>
            </a:r>
          </a:p>
          <a:p>
            <a:pPr marL="0" indent="0">
              <a:buNone/>
            </a:pPr>
            <a:r>
              <a:rPr lang="es-ES_tradnl" dirty="0" err="1" smtClean="0"/>
              <a:t>It</a:t>
            </a:r>
            <a:r>
              <a:rPr lang="es-ES_tradnl" dirty="0" smtClean="0"/>
              <a:t> </a:t>
            </a:r>
            <a:r>
              <a:rPr lang="es-ES_tradnl" dirty="0" err="1" smtClean="0"/>
              <a:t>implies</a:t>
            </a:r>
            <a:r>
              <a:rPr lang="es-ES_tradnl" dirty="0" smtClean="0"/>
              <a:t>:</a:t>
            </a:r>
          </a:p>
          <a:p>
            <a:pPr marL="0" indent="0">
              <a:buNone/>
            </a:pPr>
            <a:r>
              <a:rPr lang="es-ES_tradnl" dirty="0" smtClean="0">
                <a:solidFill>
                  <a:srgbClr val="CCFFCC"/>
                </a:solidFill>
              </a:rPr>
              <a:t>1.- A </a:t>
            </a:r>
            <a:r>
              <a:rPr lang="es-ES_tradnl" dirty="0" err="1">
                <a:solidFill>
                  <a:srgbClr val="CCFFCC"/>
                </a:solidFill>
              </a:rPr>
              <a:t>S</a:t>
            </a:r>
            <a:r>
              <a:rPr lang="es-ES_tradnl" dirty="0" err="1" smtClean="0">
                <a:solidFill>
                  <a:srgbClr val="CCFFCC"/>
                </a:solidFill>
              </a:rPr>
              <a:t>earch</a:t>
            </a:r>
            <a:r>
              <a:rPr lang="es-ES_tradnl" dirty="0" smtClean="0">
                <a:solidFill>
                  <a:srgbClr val="CCFFCC"/>
                </a:solidFill>
              </a:rPr>
              <a:t> </a:t>
            </a:r>
            <a:r>
              <a:rPr lang="es-ES_tradnl" dirty="0" err="1" smtClean="0">
                <a:solidFill>
                  <a:srgbClr val="CCFFCC"/>
                </a:solidFill>
              </a:rPr>
              <a:t>Space</a:t>
            </a:r>
            <a:endParaRPr lang="es-ES_tradnl" dirty="0" smtClean="0">
              <a:solidFill>
                <a:srgbClr val="CCFFCC"/>
              </a:solidFill>
            </a:endParaRPr>
          </a:p>
          <a:p>
            <a:pPr marL="0" indent="0">
              <a:buNone/>
            </a:pPr>
            <a:r>
              <a:rPr lang="es-ES_tradnl" dirty="0" smtClean="0">
                <a:solidFill>
                  <a:srgbClr val="CCFFCC"/>
                </a:solidFill>
              </a:rPr>
              <a:t>2.- A </a:t>
            </a:r>
            <a:r>
              <a:rPr lang="es-ES_tradnl" dirty="0" err="1" smtClean="0">
                <a:solidFill>
                  <a:srgbClr val="CCFFCC"/>
                </a:solidFill>
              </a:rPr>
              <a:t>Search</a:t>
            </a:r>
            <a:r>
              <a:rPr lang="es-ES_tradnl" dirty="0" smtClean="0">
                <a:solidFill>
                  <a:srgbClr val="CCFFCC"/>
                </a:solidFill>
              </a:rPr>
              <a:t> </a:t>
            </a:r>
            <a:r>
              <a:rPr lang="es-ES_tradnl" dirty="0" err="1" smtClean="0">
                <a:solidFill>
                  <a:srgbClr val="CCFFCC"/>
                </a:solidFill>
              </a:rPr>
              <a:t>algorithm</a:t>
            </a:r>
            <a:endParaRPr lang="es-ES_tradnl" dirty="0" smtClean="0">
              <a:solidFill>
                <a:srgbClr val="CCFFCC"/>
              </a:solidFill>
            </a:endParaRPr>
          </a:p>
          <a:p>
            <a:pPr marL="0" indent="0">
              <a:buNone/>
            </a:pPr>
            <a:r>
              <a:rPr lang="es-ES_tradnl" dirty="0" smtClean="0">
                <a:solidFill>
                  <a:srgbClr val="CCFFCC"/>
                </a:solidFill>
              </a:rPr>
              <a:t>3.- </a:t>
            </a:r>
            <a:r>
              <a:rPr lang="es-ES_tradnl" dirty="0" err="1" smtClean="0">
                <a:solidFill>
                  <a:srgbClr val="CCFFCC"/>
                </a:solidFill>
              </a:rPr>
              <a:t>Heuristics</a:t>
            </a:r>
            <a:r>
              <a:rPr lang="es-ES_tradnl" dirty="0" smtClean="0">
                <a:solidFill>
                  <a:srgbClr val="CCFFCC"/>
                </a:solidFill>
              </a:rPr>
              <a:t> </a:t>
            </a:r>
            <a:r>
              <a:rPr lang="es-ES_tradnl" dirty="0" err="1" smtClean="0">
                <a:solidFill>
                  <a:srgbClr val="CCFFCC"/>
                </a:solidFill>
              </a:rPr>
              <a:t>to</a:t>
            </a:r>
            <a:r>
              <a:rPr lang="es-ES_tradnl" dirty="0" smtClean="0">
                <a:solidFill>
                  <a:srgbClr val="CCFFCC"/>
                </a:solidFill>
              </a:rPr>
              <a:t> guide </a:t>
            </a:r>
            <a:r>
              <a:rPr lang="es-ES_tradnl" dirty="0" err="1" smtClean="0">
                <a:solidFill>
                  <a:srgbClr val="CCFFCC"/>
                </a:solidFill>
              </a:rPr>
              <a:t>the</a:t>
            </a:r>
            <a:r>
              <a:rPr lang="es-ES_tradnl" dirty="0" smtClean="0">
                <a:solidFill>
                  <a:srgbClr val="CCFFCC"/>
                </a:solidFill>
              </a:rPr>
              <a:t> </a:t>
            </a:r>
            <a:r>
              <a:rPr lang="es-ES_tradnl" dirty="0" err="1" smtClean="0">
                <a:solidFill>
                  <a:srgbClr val="CCFFCC"/>
                </a:solidFill>
              </a:rPr>
              <a:t>search</a:t>
            </a:r>
            <a:r>
              <a:rPr lang="es-ES_tradnl" dirty="0" smtClean="0">
                <a:solidFill>
                  <a:srgbClr val="CCFFCC"/>
                </a:solidFill>
              </a:rPr>
              <a:t> (</a:t>
            </a:r>
            <a:r>
              <a:rPr lang="es-ES_tradnl" dirty="0" err="1" smtClean="0">
                <a:solidFill>
                  <a:srgbClr val="CCFFCC"/>
                </a:solidFill>
              </a:rPr>
              <a:t>not</a:t>
            </a:r>
            <a:r>
              <a:rPr lang="es-ES_tradnl" dirty="0" smtClean="0">
                <a:solidFill>
                  <a:srgbClr val="CCFFCC"/>
                </a:solidFill>
              </a:rPr>
              <a:t> </a:t>
            </a:r>
            <a:r>
              <a:rPr lang="es-ES_tradnl" dirty="0" err="1" smtClean="0">
                <a:solidFill>
                  <a:srgbClr val="CCFFCC"/>
                </a:solidFill>
              </a:rPr>
              <a:t>to</a:t>
            </a:r>
            <a:r>
              <a:rPr lang="es-ES_tradnl" dirty="0" smtClean="0">
                <a:solidFill>
                  <a:srgbClr val="CCFFCC"/>
                </a:solidFill>
              </a:rPr>
              <a:t> be a </a:t>
            </a:r>
            <a:r>
              <a:rPr lang="es-ES_tradnl" dirty="0" err="1" smtClean="0">
                <a:solidFill>
                  <a:srgbClr val="CCFFCC"/>
                </a:solidFill>
              </a:rPr>
              <a:t>blind</a:t>
            </a:r>
            <a:r>
              <a:rPr lang="es-ES_tradnl" dirty="0" smtClean="0">
                <a:solidFill>
                  <a:srgbClr val="CCFFCC"/>
                </a:solidFill>
              </a:rPr>
              <a:t> </a:t>
            </a:r>
            <a:r>
              <a:rPr lang="es-ES_tradnl" dirty="0" err="1" smtClean="0">
                <a:solidFill>
                  <a:srgbClr val="CCFFCC"/>
                </a:solidFill>
              </a:rPr>
              <a:t>search</a:t>
            </a:r>
            <a:r>
              <a:rPr lang="es-ES_tradnl" dirty="0" smtClean="0">
                <a:solidFill>
                  <a:srgbClr val="CCFFCC"/>
                </a:solidFill>
              </a:rPr>
              <a:t>)</a:t>
            </a:r>
          </a:p>
          <a:p>
            <a:pPr marL="0" indent="0">
              <a:buNone/>
            </a:pPr>
            <a:endParaRPr lang="es-ES_tradnl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endParaRPr lang="es-ES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7287039" y="6459473"/>
            <a:ext cx="185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Dr. Gerardo Ayala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677538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1297"/>
          </a:xfrm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rgbClr val="FFFF00"/>
                </a:solidFill>
              </a:rPr>
              <a:t>Cognitive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Sciences</a:t>
            </a:r>
            <a:endParaRPr lang="es-ES" dirty="0">
              <a:solidFill>
                <a:srgbClr val="FFFF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57200" y="1164068"/>
            <a:ext cx="8229600" cy="4962096"/>
          </a:xfrm>
        </p:spPr>
        <p:txBody>
          <a:bodyPr/>
          <a:lstStyle/>
          <a:p>
            <a:pPr marL="0" indent="0">
              <a:buNone/>
            </a:pPr>
            <a:r>
              <a:rPr lang="es-ES" dirty="0" smtClean="0"/>
              <a:t>Artificial </a:t>
            </a:r>
            <a:r>
              <a:rPr lang="es-ES" dirty="0" err="1" smtClean="0"/>
              <a:t>Intelligence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part</a:t>
            </a:r>
            <a:r>
              <a:rPr lang="es-ES" dirty="0" smtClean="0"/>
              <a:t> of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endParaRPr lang="es-ES" dirty="0" smtClean="0"/>
          </a:p>
          <a:p>
            <a:pPr marL="0" indent="0">
              <a:buNone/>
            </a:pPr>
            <a:r>
              <a:rPr lang="es-ES" dirty="0" err="1" smtClean="0">
                <a:solidFill>
                  <a:srgbClr val="CCFFCC"/>
                </a:solidFill>
              </a:rPr>
              <a:t>Cognitive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Sciences</a:t>
            </a:r>
            <a:r>
              <a:rPr lang="es-ES" dirty="0" smtClean="0"/>
              <a:t>:</a:t>
            </a:r>
          </a:p>
          <a:p>
            <a:pPr marL="0" indent="0">
              <a:buNone/>
            </a:pPr>
            <a:endParaRPr lang="es-ES" dirty="0" smtClean="0"/>
          </a:p>
          <a:p>
            <a:r>
              <a:rPr lang="es-ES" dirty="0" err="1" smtClean="0">
                <a:solidFill>
                  <a:srgbClr val="FFFF00"/>
                </a:solidFill>
              </a:rPr>
              <a:t>Philosophy</a:t>
            </a:r>
            <a:r>
              <a:rPr lang="es-ES" dirty="0" smtClean="0">
                <a:solidFill>
                  <a:srgbClr val="FFFF00"/>
                </a:solidFill>
              </a:rPr>
              <a:t>: </a:t>
            </a:r>
            <a:r>
              <a:rPr lang="es-ES" dirty="0" err="1" smtClean="0"/>
              <a:t>logic</a:t>
            </a:r>
            <a:r>
              <a:rPr lang="es-ES" dirty="0" smtClean="0"/>
              <a:t>, </a:t>
            </a:r>
            <a:r>
              <a:rPr lang="es-ES" dirty="0" err="1" smtClean="0"/>
              <a:t>beliefs</a:t>
            </a:r>
            <a:r>
              <a:rPr lang="es-ES" dirty="0" smtClean="0"/>
              <a:t>, </a:t>
            </a:r>
            <a:r>
              <a:rPr lang="es-ES" dirty="0" err="1" smtClean="0"/>
              <a:t>knowledge</a:t>
            </a:r>
            <a:r>
              <a:rPr lang="es-ES" dirty="0"/>
              <a:t>.</a:t>
            </a:r>
            <a:r>
              <a:rPr lang="es-ES" dirty="0" smtClean="0"/>
              <a:t> </a:t>
            </a:r>
          </a:p>
          <a:p>
            <a:r>
              <a:rPr lang="es-ES" dirty="0" err="1" smtClean="0">
                <a:solidFill>
                  <a:srgbClr val="FFFF00"/>
                </a:solidFill>
              </a:rPr>
              <a:t>Psychology</a:t>
            </a:r>
            <a:r>
              <a:rPr lang="es-ES" dirty="0" smtClean="0">
                <a:solidFill>
                  <a:srgbClr val="FFFF00"/>
                </a:solidFill>
              </a:rPr>
              <a:t>: </a:t>
            </a:r>
            <a:r>
              <a:rPr lang="es-ES" dirty="0" err="1" smtClean="0"/>
              <a:t>perception</a:t>
            </a:r>
            <a:r>
              <a:rPr lang="es-ES" dirty="0" smtClean="0"/>
              <a:t>, </a:t>
            </a:r>
            <a:r>
              <a:rPr lang="es-ES" dirty="0" err="1" smtClean="0"/>
              <a:t>reasoning</a:t>
            </a:r>
            <a:r>
              <a:rPr lang="es-ES" dirty="0" smtClean="0"/>
              <a:t>, </a:t>
            </a:r>
            <a:r>
              <a:rPr lang="es-ES" dirty="0" err="1" smtClean="0"/>
              <a:t>learning</a:t>
            </a:r>
            <a:r>
              <a:rPr lang="es-ES" dirty="0" smtClean="0"/>
              <a:t>.</a:t>
            </a:r>
          </a:p>
          <a:p>
            <a:r>
              <a:rPr lang="es-ES" dirty="0" err="1" smtClean="0">
                <a:solidFill>
                  <a:srgbClr val="FFFF00"/>
                </a:solidFill>
              </a:rPr>
              <a:t>Linguistics</a:t>
            </a:r>
            <a:r>
              <a:rPr lang="es-ES" dirty="0" smtClean="0">
                <a:solidFill>
                  <a:srgbClr val="FFFF00"/>
                </a:solidFill>
              </a:rPr>
              <a:t>: </a:t>
            </a:r>
            <a:r>
              <a:rPr lang="es-ES" dirty="0" err="1" smtClean="0"/>
              <a:t>semantics</a:t>
            </a:r>
            <a:r>
              <a:rPr lang="es-ES" dirty="0"/>
              <a:t> </a:t>
            </a:r>
            <a:r>
              <a:rPr lang="es-ES" dirty="0" smtClean="0"/>
              <a:t>(</a:t>
            </a:r>
            <a:r>
              <a:rPr lang="es-ES" dirty="0" err="1" smtClean="0"/>
              <a:t>best</a:t>
            </a:r>
            <a:r>
              <a:rPr lang="es-ES" dirty="0" smtClean="0"/>
              <a:t> </a:t>
            </a:r>
            <a:r>
              <a:rPr lang="es-ES" dirty="0" err="1" smtClean="0"/>
              <a:t>example</a:t>
            </a:r>
            <a:r>
              <a:rPr lang="es-ES" dirty="0" smtClean="0"/>
              <a:t> of AI)</a:t>
            </a:r>
          </a:p>
          <a:p>
            <a:r>
              <a:rPr lang="es-ES" dirty="0" err="1" smtClean="0">
                <a:solidFill>
                  <a:srgbClr val="FFFF00"/>
                </a:solidFill>
              </a:rPr>
              <a:t>Neuroscience</a:t>
            </a:r>
            <a:r>
              <a:rPr lang="es-ES" dirty="0" smtClean="0">
                <a:solidFill>
                  <a:srgbClr val="FFFF00"/>
                </a:solidFill>
              </a:rPr>
              <a:t>: </a:t>
            </a:r>
            <a:r>
              <a:rPr lang="es-ES" dirty="0" smtClean="0"/>
              <a:t>neural </a:t>
            </a:r>
            <a:r>
              <a:rPr lang="es-ES" dirty="0" err="1" smtClean="0"/>
              <a:t>networks</a:t>
            </a:r>
            <a:endParaRPr lang="es-ES" dirty="0" smtClean="0"/>
          </a:p>
          <a:p>
            <a:r>
              <a:rPr lang="es-ES" dirty="0" smtClean="0">
                <a:solidFill>
                  <a:srgbClr val="FFFF00"/>
                </a:solidFill>
              </a:rPr>
              <a:t>AI</a:t>
            </a:r>
          </a:p>
          <a:p>
            <a:endParaRPr lang="es-ES" dirty="0" smtClean="0"/>
          </a:p>
          <a:p>
            <a:endParaRPr lang="es-ES" dirty="0"/>
          </a:p>
        </p:txBody>
      </p:sp>
      <p:sp>
        <p:nvSpPr>
          <p:cNvPr id="6" name="CuadroTexto 5"/>
          <p:cNvSpPr txBox="1"/>
          <p:nvPr/>
        </p:nvSpPr>
        <p:spPr>
          <a:xfrm>
            <a:off x="7287039" y="6459473"/>
            <a:ext cx="185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Dr. Gerardo Ayala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280530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rgbClr val="FFFF00"/>
                </a:solidFill>
              </a:rPr>
              <a:t>Games</a:t>
            </a:r>
            <a:r>
              <a:rPr lang="es-ES" dirty="0" smtClean="0">
                <a:solidFill>
                  <a:srgbClr val="FFFF00"/>
                </a:solidFill>
              </a:rPr>
              <a:t> as </a:t>
            </a:r>
            <a:r>
              <a:rPr lang="es-ES" dirty="0" err="1" smtClean="0">
                <a:solidFill>
                  <a:srgbClr val="FFFF00"/>
                </a:solidFill>
              </a:rPr>
              <a:t>microworlds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br>
              <a:rPr lang="es-ES" dirty="0" smtClean="0">
                <a:solidFill>
                  <a:srgbClr val="FFFF00"/>
                </a:solidFill>
              </a:rPr>
            </a:br>
            <a:r>
              <a:rPr lang="es-ES" dirty="0" err="1" smtClean="0">
                <a:solidFill>
                  <a:srgbClr val="FFFF00"/>
                </a:solidFill>
              </a:rPr>
              <a:t>to</a:t>
            </a:r>
            <a:r>
              <a:rPr lang="es-ES" dirty="0" smtClean="0">
                <a:solidFill>
                  <a:srgbClr val="FFFF00"/>
                </a:solidFill>
              </a:rPr>
              <a:t> test </a:t>
            </a:r>
            <a:r>
              <a:rPr lang="es-ES" dirty="0" err="1" smtClean="0">
                <a:solidFill>
                  <a:srgbClr val="FFFF00"/>
                </a:solidFill>
              </a:rPr>
              <a:t>problem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solving</a:t>
            </a:r>
            <a:endParaRPr lang="es-ES" dirty="0">
              <a:solidFill>
                <a:srgbClr val="FFFF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34683" y="1116140"/>
            <a:ext cx="8552117" cy="574186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ES_tradnl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r>
              <a:rPr lang="es-ES_tradnl" dirty="0" err="1" smtClean="0">
                <a:solidFill>
                  <a:srgbClr val="CCFFCC"/>
                </a:solidFill>
              </a:rPr>
              <a:t>Chess</a:t>
            </a:r>
            <a:r>
              <a:rPr lang="es-ES_tradnl" dirty="0" smtClean="0">
                <a:solidFill>
                  <a:srgbClr val="CCFFCC"/>
                </a:solidFill>
              </a:rPr>
              <a:t> </a:t>
            </a:r>
            <a:r>
              <a:rPr lang="es-ES_tradnl" dirty="0" err="1" smtClean="0">
                <a:solidFill>
                  <a:srgbClr val="CCFFCC"/>
                </a:solidFill>
              </a:rPr>
              <a:t>programs</a:t>
            </a:r>
            <a:r>
              <a:rPr lang="es-ES_tradnl" dirty="0" smtClean="0">
                <a:solidFill>
                  <a:srgbClr val="CCFFCC"/>
                </a:solidFill>
              </a:rPr>
              <a:t>.</a:t>
            </a:r>
          </a:p>
          <a:p>
            <a:pPr marL="0" indent="0">
              <a:buNone/>
            </a:pPr>
            <a:r>
              <a:rPr lang="es-ES_tradnl" dirty="0" err="1" smtClean="0">
                <a:solidFill>
                  <a:srgbClr val="FFFFFF"/>
                </a:solidFill>
              </a:rPr>
              <a:t>Search</a:t>
            </a:r>
            <a:r>
              <a:rPr lang="es-ES_tradnl" dirty="0" smtClean="0">
                <a:solidFill>
                  <a:srgbClr val="FFFFFF"/>
                </a:solidFill>
              </a:rPr>
              <a:t> </a:t>
            </a:r>
            <a:r>
              <a:rPr lang="es-ES_tradnl" dirty="0" err="1" smtClean="0">
                <a:solidFill>
                  <a:srgbClr val="FFFFFF"/>
                </a:solidFill>
              </a:rPr>
              <a:t>space</a:t>
            </a:r>
            <a:r>
              <a:rPr lang="es-ES_tradnl" dirty="0" smtClean="0">
                <a:solidFill>
                  <a:srgbClr val="FFFFFF"/>
                </a:solidFill>
              </a:rPr>
              <a:t>: </a:t>
            </a:r>
            <a:r>
              <a:rPr lang="es-ES_tradnl" dirty="0" smtClean="0">
                <a:solidFill>
                  <a:srgbClr val="CCFFCC"/>
                </a:solidFill>
              </a:rPr>
              <a:t>HUGE!</a:t>
            </a:r>
          </a:p>
          <a:p>
            <a:pPr marL="0" indent="0">
              <a:buNone/>
            </a:pPr>
            <a:r>
              <a:rPr lang="es-ES" dirty="0" smtClean="0">
                <a:solidFill>
                  <a:srgbClr val="FFFFFF"/>
                </a:solidFill>
              </a:rPr>
              <a:t>A</a:t>
            </a:r>
            <a:r>
              <a:rPr lang="es-ES_tradnl" dirty="0" err="1" smtClean="0">
                <a:solidFill>
                  <a:srgbClr val="FFFFFF"/>
                </a:solidFill>
              </a:rPr>
              <a:t>prox</a:t>
            </a:r>
            <a:r>
              <a:rPr lang="es-ES_tradnl" dirty="0" smtClean="0">
                <a:solidFill>
                  <a:srgbClr val="FFFFFF"/>
                </a:solidFill>
              </a:rPr>
              <a:t>. 1000,000,000,000,000,000,000,000,000,000,000,</a:t>
            </a:r>
          </a:p>
          <a:p>
            <a:pPr marL="0" indent="0">
              <a:buNone/>
            </a:pPr>
            <a:r>
              <a:rPr lang="es-ES_tradnl" dirty="0" smtClean="0">
                <a:solidFill>
                  <a:srgbClr val="FFFFFF"/>
                </a:solidFill>
              </a:rPr>
              <a:t>000,000,000,000,000,000 </a:t>
            </a:r>
            <a:r>
              <a:rPr lang="es-ES_tradnl" dirty="0" err="1" smtClean="0">
                <a:solidFill>
                  <a:srgbClr val="FFFFFF"/>
                </a:solidFill>
              </a:rPr>
              <a:t>possible</a:t>
            </a:r>
            <a:r>
              <a:rPr lang="es-ES_tradnl" dirty="0" smtClean="0">
                <a:solidFill>
                  <a:srgbClr val="FFFFFF"/>
                </a:solidFill>
              </a:rPr>
              <a:t> </a:t>
            </a:r>
            <a:r>
              <a:rPr lang="es-ES_tradnl" dirty="0" err="1" smtClean="0">
                <a:solidFill>
                  <a:srgbClr val="FFFFFF"/>
                </a:solidFill>
              </a:rPr>
              <a:t>situations</a:t>
            </a:r>
            <a:r>
              <a:rPr lang="es-ES_tradnl" dirty="0" smtClean="0">
                <a:solidFill>
                  <a:srgbClr val="FFFFFF"/>
                </a:solidFill>
              </a:rPr>
              <a:t>.</a:t>
            </a:r>
            <a:endParaRPr lang="es-ES_tradnl" dirty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s-ES_tradnl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s-ES_tradnl" dirty="0" err="1" smtClean="0">
                <a:solidFill>
                  <a:srgbClr val="FFFFFF"/>
                </a:solidFill>
              </a:rPr>
              <a:t>Search</a:t>
            </a:r>
            <a:r>
              <a:rPr lang="es-ES_tradnl" dirty="0" smtClean="0">
                <a:solidFill>
                  <a:srgbClr val="FFFFFF"/>
                </a:solidFill>
              </a:rPr>
              <a:t> </a:t>
            </a:r>
            <a:r>
              <a:rPr lang="es-ES_tradnl" dirty="0" err="1" smtClean="0">
                <a:solidFill>
                  <a:srgbClr val="FFFFFF"/>
                </a:solidFill>
              </a:rPr>
              <a:t>must</a:t>
            </a:r>
            <a:r>
              <a:rPr lang="es-ES_tradnl" dirty="0" smtClean="0">
                <a:solidFill>
                  <a:srgbClr val="FFFFFF"/>
                </a:solidFill>
              </a:rPr>
              <a:t> be SELECTIVE, </a:t>
            </a:r>
            <a:r>
              <a:rPr lang="es-ES_tradnl" dirty="0" err="1" smtClean="0">
                <a:solidFill>
                  <a:srgbClr val="CCFFCC"/>
                </a:solidFill>
              </a:rPr>
              <a:t>not</a:t>
            </a:r>
            <a:r>
              <a:rPr lang="es-ES_tradnl" dirty="0" smtClean="0">
                <a:solidFill>
                  <a:srgbClr val="CCFFCC"/>
                </a:solidFill>
              </a:rPr>
              <a:t> </a:t>
            </a:r>
            <a:r>
              <a:rPr lang="es-ES_tradnl" dirty="0" err="1" smtClean="0">
                <a:solidFill>
                  <a:srgbClr val="CCFFCC"/>
                </a:solidFill>
              </a:rPr>
              <a:t>blind</a:t>
            </a:r>
            <a:r>
              <a:rPr lang="es-ES_tradnl" dirty="0" smtClean="0">
                <a:solidFill>
                  <a:srgbClr val="CCFFCC"/>
                </a:solidFill>
              </a:rPr>
              <a:t>.</a:t>
            </a:r>
          </a:p>
          <a:p>
            <a:pPr marL="0" indent="0">
              <a:buNone/>
            </a:pPr>
            <a:r>
              <a:rPr lang="es-ES_tradnl" dirty="0" smtClean="0">
                <a:solidFill>
                  <a:srgbClr val="FFFF00"/>
                </a:solidFill>
              </a:rPr>
              <a:t>A </a:t>
            </a:r>
            <a:r>
              <a:rPr lang="es-ES_tradnl" dirty="0" err="1">
                <a:solidFill>
                  <a:srgbClr val="FFFF00"/>
                </a:solidFill>
              </a:rPr>
              <a:t>h</a:t>
            </a:r>
            <a:r>
              <a:rPr lang="es-ES_tradnl" dirty="0" err="1" smtClean="0">
                <a:solidFill>
                  <a:srgbClr val="FFFF00"/>
                </a:solidFill>
              </a:rPr>
              <a:t>euristic</a:t>
            </a:r>
            <a:r>
              <a:rPr lang="es-ES_tradnl" dirty="0" smtClean="0">
                <a:solidFill>
                  <a:srgbClr val="FFFF00"/>
                </a:solidFill>
              </a:rPr>
              <a:t> </a:t>
            </a:r>
            <a:r>
              <a:rPr lang="es-ES_tradnl" dirty="0" err="1" smtClean="0">
                <a:solidFill>
                  <a:srgbClr val="FFFF00"/>
                </a:solidFill>
              </a:rPr>
              <a:t>search</a:t>
            </a:r>
            <a:r>
              <a:rPr lang="es-ES_tradnl" dirty="0" smtClean="0">
                <a:solidFill>
                  <a:srgbClr val="FFFF00"/>
                </a:solidFill>
              </a:rPr>
              <a:t> </a:t>
            </a:r>
            <a:r>
              <a:rPr lang="es-ES_tradnl" dirty="0" err="1" smtClean="0">
                <a:solidFill>
                  <a:srgbClr val="FFFF00"/>
                </a:solidFill>
              </a:rPr>
              <a:t>is</a:t>
            </a:r>
            <a:r>
              <a:rPr lang="es-ES_tradnl" dirty="0" smtClean="0">
                <a:solidFill>
                  <a:srgbClr val="FFFF00"/>
                </a:solidFill>
              </a:rPr>
              <a:t> </a:t>
            </a:r>
            <a:r>
              <a:rPr lang="es-ES_tradnl" i="1" dirty="0" err="1" smtClean="0">
                <a:solidFill>
                  <a:srgbClr val="FFFF00"/>
                </a:solidFill>
              </a:rPr>
              <a:t>intelligent</a:t>
            </a:r>
            <a:r>
              <a:rPr lang="es-ES_tradnl" dirty="0">
                <a:solidFill>
                  <a:srgbClr val="FFFF00"/>
                </a:solidFill>
              </a:rPr>
              <a:t>.</a:t>
            </a:r>
            <a:endParaRPr lang="es-ES_tradnl" dirty="0" smtClean="0">
              <a:solidFill>
                <a:srgbClr val="FFFF00"/>
              </a:solidFill>
            </a:endParaRPr>
          </a:p>
          <a:p>
            <a:pPr marL="0" indent="0">
              <a:buNone/>
            </a:pPr>
            <a:endParaRPr lang="es-ES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7287039" y="6459473"/>
            <a:ext cx="185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Dr. Gerardo Ayala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45940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>
                <a:solidFill>
                  <a:srgbClr val="FFFF00"/>
                </a:solidFill>
              </a:rPr>
              <a:t>The</a:t>
            </a:r>
            <a:r>
              <a:rPr lang="es-ES" dirty="0" smtClean="0">
                <a:solidFill>
                  <a:srgbClr val="FFFF00"/>
                </a:solidFill>
              </a:rPr>
              <a:t> 15 </a:t>
            </a:r>
            <a:r>
              <a:rPr lang="es-ES" dirty="0" err="1" smtClean="0">
                <a:solidFill>
                  <a:srgbClr val="FFFF00"/>
                </a:solidFill>
              </a:rPr>
              <a:t>puzzle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search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space</a:t>
            </a:r>
            <a:endParaRPr lang="es-ES" dirty="0">
              <a:solidFill>
                <a:srgbClr val="FFFF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3951" y="1734417"/>
            <a:ext cx="8229600" cy="452596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s-ES" dirty="0" err="1" smtClean="0"/>
              <a:t>Number</a:t>
            </a:r>
            <a:r>
              <a:rPr lang="es-ES" dirty="0" smtClean="0"/>
              <a:t> of </a:t>
            </a:r>
            <a:r>
              <a:rPr lang="es-ES" dirty="0" err="1" smtClean="0"/>
              <a:t>possible</a:t>
            </a:r>
            <a:r>
              <a:rPr lang="es-ES" dirty="0" smtClean="0"/>
              <a:t> </a:t>
            </a:r>
            <a:r>
              <a:rPr lang="es-ES" dirty="0" err="1" smtClean="0"/>
              <a:t>situations</a:t>
            </a:r>
            <a:r>
              <a:rPr lang="es-ES" dirty="0" smtClean="0"/>
              <a:t>:</a:t>
            </a:r>
          </a:p>
          <a:p>
            <a:pPr marL="0" indent="0">
              <a:buNone/>
            </a:pPr>
            <a:r>
              <a:rPr lang="es-ES" dirty="0" smtClean="0">
                <a:solidFill>
                  <a:srgbClr val="CCFFCC"/>
                </a:solidFill>
              </a:rPr>
              <a:t>10,461,394,944,000</a:t>
            </a:r>
          </a:p>
          <a:p>
            <a:pPr marL="0" indent="0">
              <a:buNone/>
            </a:pPr>
            <a:r>
              <a:rPr lang="es-ES" dirty="0" smtClean="0">
                <a:solidFill>
                  <a:srgbClr val="CCFFCC"/>
                </a:solidFill>
              </a:rPr>
              <a:t>(</a:t>
            </a:r>
            <a:r>
              <a:rPr lang="es-ES" dirty="0" err="1" smtClean="0">
                <a:solidFill>
                  <a:srgbClr val="CCFFCC"/>
                </a:solidFill>
              </a:rPr>
              <a:t>size</a:t>
            </a:r>
            <a:r>
              <a:rPr lang="es-ES" dirty="0" smtClean="0">
                <a:solidFill>
                  <a:srgbClr val="CCFFCC"/>
                </a:solidFill>
              </a:rPr>
              <a:t> of </a:t>
            </a:r>
            <a:r>
              <a:rPr lang="es-ES" dirty="0" err="1" smtClean="0">
                <a:solidFill>
                  <a:srgbClr val="CCFFCC"/>
                </a:solidFill>
              </a:rPr>
              <a:t>the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search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space</a:t>
            </a:r>
            <a:r>
              <a:rPr lang="es-ES" dirty="0" smtClean="0">
                <a:solidFill>
                  <a:srgbClr val="CCFFCC"/>
                </a:solidFill>
              </a:rPr>
              <a:t>)</a:t>
            </a:r>
          </a:p>
          <a:p>
            <a:pPr marL="0" indent="0">
              <a:buNone/>
            </a:pPr>
            <a:endParaRPr lang="es-ES" dirty="0" smtClean="0">
              <a:solidFill>
                <a:srgbClr val="CCFFCC"/>
              </a:solidFill>
            </a:endParaRPr>
          </a:p>
          <a:p>
            <a:pPr marL="0" indent="0">
              <a:buNone/>
            </a:pPr>
            <a:r>
              <a:rPr lang="es-ES" dirty="0" err="1" smtClean="0"/>
              <a:t>Suppose</a:t>
            </a:r>
            <a:r>
              <a:rPr lang="es-ES" dirty="0" smtClean="0"/>
              <a:t> </a:t>
            </a:r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require</a:t>
            </a:r>
            <a:r>
              <a:rPr lang="es-ES" dirty="0" smtClean="0"/>
              <a:t> 16 </a:t>
            </a:r>
            <a:r>
              <a:rPr lang="es-ES" dirty="0" err="1" smtClean="0"/>
              <a:t>int</a:t>
            </a:r>
            <a:r>
              <a:rPr lang="es-ES" dirty="0" smtClean="0"/>
              <a:t> </a:t>
            </a:r>
            <a:r>
              <a:rPr lang="es-ES" dirty="0" err="1" smtClean="0"/>
              <a:t>values</a:t>
            </a:r>
            <a:r>
              <a:rPr lang="es-ES" dirty="0" smtClean="0"/>
              <a:t> </a:t>
            </a:r>
            <a:r>
              <a:rPr lang="es-ES" dirty="0" err="1" smtClean="0"/>
              <a:t>to</a:t>
            </a:r>
            <a:r>
              <a:rPr lang="es-ES" dirty="0" smtClean="0"/>
              <a:t> </a:t>
            </a:r>
            <a:r>
              <a:rPr lang="es-ES" dirty="0" err="1" smtClean="0"/>
              <a:t>represent</a:t>
            </a:r>
            <a:r>
              <a:rPr lang="es-ES" dirty="0" smtClean="0"/>
              <a:t> a </a:t>
            </a:r>
            <a:r>
              <a:rPr lang="es-ES" dirty="0" err="1" smtClean="0"/>
              <a:t>situation</a:t>
            </a:r>
            <a:r>
              <a:rPr lang="es-ES" dirty="0"/>
              <a:t> </a:t>
            </a:r>
            <a:r>
              <a:rPr lang="es-ES" dirty="0" smtClean="0"/>
              <a:t>(64 bytes) and </a:t>
            </a:r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need</a:t>
            </a:r>
            <a:r>
              <a:rPr lang="es-ES" dirty="0" smtClean="0"/>
              <a:t> </a:t>
            </a:r>
            <a:r>
              <a:rPr lang="es-ES" dirty="0" err="1" smtClean="0"/>
              <a:t>to</a:t>
            </a:r>
            <a:r>
              <a:rPr lang="es-ES" dirty="0" smtClean="0"/>
              <a:t> </a:t>
            </a:r>
            <a:r>
              <a:rPr lang="es-ES" dirty="0" err="1" smtClean="0"/>
              <a:t>represent</a:t>
            </a:r>
            <a:r>
              <a:rPr lang="es-ES" dirty="0" smtClean="0"/>
              <a:t> </a:t>
            </a:r>
            <a:r>
              <a:rPr lang="es-ES" dirty="0" err="1" smtClean="0"/>
              <a:t>all</a:t>
            </a:r>
            <a:r>
              <a:rPr lang="es-ES" dirty="0" smtClean="0"/>
              <a:t>…</a:t>
            </a:r>
            <a:r>
              <a:rPr lang="es-ES" dirty="0" err="1" smtClean="0"/>
              <a:t>then</a:t>
            </a:r>
            <a:r>
              <a:rPr lang="es-ES" dirty="0" smtClean="0"/>
              <a:t>…</a:t>
            </a:r>
          </a:p>
          <a:p>
            <a:pPr marL="0" indent="0" algn="ctr">
              <a:buNone/>
            </a:pPr>
            <a:r>
              <a:rPr lang="es-ES" dirty="0" err="1" smtClean="0">
                <a:solidFill>
                  <a:srgbClr val="FFFF00"/>
                </a:solidFill>
              </a:rPr>
              <a:t>We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need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smtClean="0">
                <a:solidFill>
                  <a:srgbClr val="CCFFCC"/>
                </a:solidFill>
              </a:rPr>
              <a:t>66.95</a:t>
            </a:r>
            <a:r>
              <a:rPr lang="es-ES" dirty="0" smtClean="0">
                <a:solidFill>
                  <a:srgbClr val="FFFF00"/>
                </a:solidFill>
              </a:rPr>
              <a:t> Terabytes</a:t>
            </a:r>
          </a:p>
          <a:p>
            <a:pPr marL="0" indent="0" algn="ctr">
              <a:buNone/>
            </a:pPr>
            <a:endParaRPr lang="es-ES" dirty="0" smtClean="0">
              <a:solidFill>
                <a:srgbClr val="FFFF00"/>
              </a:solidFill>
            </a:endParaRPr>
          </a:p>
          <a:p>
            <a:pPr marL="0" indent="0">
              <a:buNone/>
            </a:pPr>
            <a:r>
              <a:rPr lang="es-ES" dirty="0" err="1" smtClean="0"/>
              <a:t>Suppose</a:t>
            </a:r>
            <a:r>
              <a:rPr lang="es-ES" dirty="0" smtClean="0"/>
              <a:t> </a:t>
            </a:r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require</a:t>
            </a:r>
            <a:r>
              <a:rPr lang="es-ES" dirty="0" smtClean="0"/>
              <a:t> 1 ms </a:t>
            </a:r>
            <a:r>
              <a:rPr lang="es-ES" dirty="0" err="1" smtClean="0"/>
              <a:t>to</a:t>
            </a:r>
            <a:r>
              <a:rPr lang="es-ES" dirty="0" smtClean="0"/>
              <a:t> </a:t>
            </a:r>
            <a:r>
              <a:rPr lang="es-ES" dirty="0" err="1" smtClean="0"/>
              <a:t>analyze</a:t>
            </a:r>
            <a:r>
              <a:rPr lang="es-ES" dirty="0" smtClean="0"/>
              <a:t> </a:t>
            </a:r>
            <a:r>
              <a:rPr lang="es-ES" dirty="0" err="1" smtClean="0"/>
              <a:t>one</a:t>
            </a:r>
            <a:r>
              <a:rPr lang="es-ES" dirty="0" smtClean="0"/>
              <a:t> </a:t>
            </a:r>
            <a:r>
              <a:rPr lang="es-ES" dirty="0" err="1" smtClean="0"/>
              <a:t>situation</a:t>
            </a:r>
            <a:r>
              <a:rPr lang="es-ES" dirty="0" smtClean="0"/>
              <a:t>, and </a:t>
            </a:r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will</a:t>
            </a:r>
            <a:r>
              <a:rPr lang="es-ES" dirty="0" smtClean="0"/>
              <a:t> </a:t>
            </a:r>
            <a:r>
              <a:rPr lang="es-ES" dirty="0" err="1" smtClean="0"/>
              <a:t>analyze</a:t>
            </a:r>
            <a:r>
              <a:rPr lang="es-ES" dirty="0" smtClean="0"/>
              <a:t> </a:t>
            </a:r>
            <a:r>
              <a:rPr lang="es-ES" dirty="0" err="1" smtClean="0"/>
              <a:t>all</a:t>
            </a:r>
            <a:r>
              <a:rPr lang="es-ES" dirty="0" smtClean="0"/>
              <a:t>…</a:t>
            </a:r>
            <a:r>
              <a:rPr lang="es-ES" dirty="0" err="1" smtClean="0"/>
              <a:t>then</a:t>
            </a:r>
            <a:r>
              <a:rPr lang="es-ES" dirty="0" smtClean="0"/>
              <a:t>…</a:t>
            </a:r>
          </a:p>
          <a:p>
            <a:pPr marL="0" indent="0" algn="ctr">
              <a:buNone/>
            </a:pPr>
            <a:r>
              <a:rPr lang="es-ES" dirty="0" err="1" smtClean="0">
                <a:solidFill>
                  <a:srgbClr val="FFFF00"/>
                </a:solidFill>
              </a:rPr>
              <a:t>We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need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smtClean="0">
                <a:solidFill>
                  <a:srgbClr val="CCFFCC"/>
                </a:solidFill>
              </a:rPr>
              <a:t>331.72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years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5521" y="1517427"/>
            <a:ext cx="1438488" cy="1438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141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 smtClean="0">
                <a:solidFill>
                  <a:srgbClr val="FFFF00"/>
                </a:solidFill>
              </a:rPr>
              <a:t>The</a:t>
            </a:r>
            <a:r>
              <a:rPr lang="es-ES" dirty="0" smtClean="0">
                <a:solidFill>
                  <a:srgbClr val="FFFF00"/>
                </a:solidFill>
              </a:rPr>
              <a:t> General </a:t>
            </a:r>
            <a:r>
              <a:rPr lang="es-ES" dirty="0" err="1">
                <a:solidFill>
                  <a:srgbClr val="FFFF00"/>
                </a:solidFill>
              </a:rPr>
              <a:t>P</a:t>
            </a:r>
            <a:r>
              <a:rPr lang="es-ES" dirty="0" err="1" smtClean="0">
                <a:solidFill>
                  <a:srgbClr val="FFFF00"/>
                </a:solidFill>
              </a:rPr>
              <a:t>roblem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Solver</a:t>
            </a:r>
            <a:endParaRPr lang="es-ES" dirty="0">
              <a:solidFill>
                <a:srgbClr val="FFFF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34683" y="1116140"/>
            <a:ext cx="8552117" cy="574186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s-ES" dirty="0" smtClean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pPr marL="0" indent="0">
              <a:buNone/>
            </a:pPr>
            <a:r>
              <a:rPr lang="es-ES" dirty="0" smtClean="0">
                <a:solidFill>
                  <a:srgbClr val="CCFFCC"/>
                </a:solidFill>
              </a:rPr>
              <a:t>GPS, 1959.</a:t>
            </a:r>
          </a:p>
          <a:p>
            <a:pPr marL="0" indent="0">
              <a:buNone/>
            </a:pPr>
            <a:endParaRPr lang="es-ES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  <a:p>
            <a:r>
              <a:rPr lang="es-ES" dirty="0" err="1" smtClean="0"/>
              <a:t>By</a:t>
            </a:r>
            <a:r>
              <a:rPr lang="es-ES" dirty="0" smtClean="0"/>
              <a:t> </a:t>
            </a:r>
            <a:r>
              <a:rPr lang="es-ES" dirty="0" err="1" smtClean="0"/>
              <a:t>Newell</a:t>
            </a:r>
            <a:r>
              <a:rPr lang="es-ES" dirty="0" smtClean="0"/>
              <a:t> and </a:t>
            </a:r>
            <a:r>
              <a:rPr lang="es-ES" dirty="0" err="1" smtClean="0"/>
              <a:t>Simon</a:t>
            </a:r>
            <a:r>
              <a:rPr lang="es-ES" dirty="0" smtClean="0"/>
              <a:t>.</a:t>
            </a:r>
          </a:p>
          <a:p>
            <a:r>
              <a:rPr lang="es-ES" dirty="0" err="1" smtClean="0"/>
              <a:t>It</a:t>
            </a:r>
            <a:r>
              <a:rPr lang="es-ES" dirty="0" smtClean="0"/>
              <a:t> </a:t>
            </a:r>
            <a:r>
              <a:rPr lang="es-ES" dirty="0" err="1" smtClean="0"/>
              <a:t>could</a:t>
            </a:r>
            <a:r>
              <a:rPr lang="es-ES" dirty="0" smtClean="0"/>
              <a:t> </a:t>
            </a:r>
            <a:r>
              <a:rPr lang="es-ES" dirty="0" err="1" smtClean="0"/>
              <a:t>play</a:t>
            </a:r>
            <a:r>
              <a:rPr lang="es-ES" dirty="0" smtClean="0"/>
              <a:t> </a:t>
            </a:r>
            <a:r>
              <a:rPr lang="es-ES" dirty="0" err="1" smtClean="0"/>
              <a:t>chess</a:t>
            </a:r>
            <a:r>
              <a:rPr lang="es-ES" dirty="0" smtClean="0"/>
              <a:t> and </a:t>
            </a:r>
            <a:r>
              <a:rPr lang="es-ES" dirty="0" err="1" smtClean="0"/>
              <a:t>solve</a:t>
            </a:r>
            <a:r>
              <a:rPr lang="es-ES" dirty="0" smtClean="0"/>
              <a:t> </a:t>
            </a:r>
            <a:r>
              <a:rPr lang="es-ES" dirty="0" err="1" smtClean="0"/>
              <a:t>mathematical</a:t>
            </a:r>
            <a:r>
              <a:rPr lang="es-ES" dirty="0" smtClean="0"/>
              <a:t> </a:t>
            </a:r>
            <a:r>
              <a:rPr lang="es-ES" dirty="0" err="1" smtClean="0"/>
              <a:t>theorems</a:t>
            </a:r>
            <a:r>
              <a:rPr lang="es-ES" dirty="0" smtClean="0"/>
              <a:t>.</a:t>
            </a:r>
          </a:p>
          <a:p>
            <a:r>
              <a:rPr lang="es-ES" dirty="0" err="1" smtClean="0"/>
              <a:t>It</a:t>
            </a:r>
            <a:r>
              <a:rPr lang="es-ES" dirty="0" smtClean="0"/>
              <a:t> </a:t>
            </a:r>
            <a:r>
              <a:rPr lang="es-ES" dirty="0" err="1" smtClean="0"/>
              <a:t>was</a:t>
            </a:r>
            <a:r>
              <a:rPr lang="es-ES" dirty="0" smtClean="0"/>
              <a:t> a “</a:t>
            </a:r>
            <a:r>
              <a:rPr lang="es-ES" dirty="0" err="1" smtClean="0"/>
              <a:t>Logic</a:t>
            </a:r>
            <a:r>
              <a:rPr lang="es-ES" dirty="0" smtClean="0"/>
              <a:t> Machine”</a:t>
            </a:r>
          </a:p>
          <a:p>
            <a:r>
              <a:rPr lang="es-ES" dirty="0" err="1" smtClean="0"/>
              <a:t>It</a:t>
            </a:r>
            <a:r>
              <a:rPr lang="es-ES" dirty="0" smtClean="0"/>
              <a:t> uses a </a:t>
            </a:r>
            <a:r>
              <a:rPr lang="es-ES" b="1" dirty="0" err="1" smtClean="0">
                <a:solidFill>
                  <a:srgbClr val="CCFFCC"/>
                </a:solidFill>
              </a:rPr>
              <a:t>knowledge</a:t>
            </a:r>
            <a:r>
              <a:rPr lang="es-ES" b="1" dirty="0" smtClean="0">
                <a:solidFill>
                  <a:srgbClr val="CCFFCC"/>
                </a:solidFill>
              </a:rPr>
              <a:t> base </a:t>
            </a:r>
            <a:r>
              <a:rPr lang="es-ES" dirty="0" smtClean="0"/>
              <a:t>as a SET OF </a:t>
            </a:r>
            <a:r>
              <a:rPr lang="es-ES" dirty="0" smtClean="0">
                <a:solidFill>
                  <a:srgbClr val="FFFF00"/>
                </a:solidFill>
              </a:rPr>
              <a:t>RULES</a:t>
            </a:r>
            <a:r>
              <a:rPr lang="es-ES" dirty="0" smtClean="0"/>
              <a:t>, </a:t>
            </a:r>
            <a:r>
              <a:rPr lang="es-ES" dirty="0" err="1" smtClean="0"/>
              <a:t>independent</a:t>
            </a:r>
            <a:r>
              <a:rPr lang="es-ES" dirty="0" smtClean="0"/>
              <a:t> of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problem</a:t>
            </a:r>
            <a:r>
              <a:rPr lang="es-ES" dirty="0" smtClean="0"/>
              <a:t> </a:t>
            </a:r>
            <a:r>
              <a:rPr lang="es-ES" dirty="0" err="1" smtClean="0"/>
              <a:t>solver</a:t>
            </a:r>
            <a:r>
              <a:rPr lang="es-ES" dirty="0" smtClean="0"/>
              <a:t> </a:t>
            </a:r>
            <a:r>
              <a:rPr lang="es-ES" dirty="0" err="1" smtClean="0"/>
              <a:t>engine</a:t>
            </a:r>
            <a:r>
              <a:rPr lang="es-ES" dirty="0" smtClean="0"/>
              <a:t>.</a:t>
            </a:r>
          </a:p>
          <a:p>
            <a:pPr marL="0" indent="0">
              <a:buNone/>
            </a:pPr>
            <a:r>
              <a:rPr lang="es-ES" dirty="0" err="1" smtClean="0">
                <a:solidFill>
                  <a:srgbClr val="FFFF00"/>
                </a:solidFill>
              </a:rPr>
              <a:t>It</a:t>
            </a:r>
            <a:r>
              <a:rPr lang="es-ES" dirty="0" smtClean="0">
                <a:solidFill>
                  <a:srgbClr val="FFFF00"/>
                </a:solidFill>
              </a:rPr>
              <a:t> uses </a:t>
            </a:r>
            <a:r>
              <a:rPr lang="es-ES" dirty="0" err="1" smtClean="0">
                <a:solidFill>
                  <a:srgbClr val="FFFF00"/>
                </a:solidFill>
              </a:rPr>
              <a:t>the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means-ends-analysis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smtClean="0">
                <a:solidFill>
                  <a:srgbClr val="FFFF00"/>
                </a:solidFill>
              </a:rPr>
              <a:t>as </a:t>
            </a:r>
            <a:r>
              <a:rPr lang="es-ES" dirty="0" err="1" smtClean="0">
                <a:solidFill>
                  <a:srgbClr val="FFFF00"/>
                </a:solidFill>
              </a:rPr>
              <a:t>searching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strategy</a:t>
            </a:r>
            <a:endParaRPr lang="es-ES" dirty="0" smtClean="0">
              <a:solidFill>
                <a:srgbClr val="FFFF00"/>
              </a:solidFill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7287039" y="6459473"/>
            <a:ext cx="185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Dr. Gerardo Ayala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48106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41502"/>
          </a:xfrm>
        </p:spPr>
        <p:txBody>
          <a:bodyPr>
            <a:normAutofit/>
          </a:bodyPr>
          <a:lstStyle/>
          <a:p>
            <a:r>
              <a:rPr lang="es-ES" dirty="0" err="1" smtClean="0">
                <a:solidFill>
                  <a:srgbClr val="FFFF00"/>
                </a:solidFill>
              </a:rPr>
              <a:t>Means-ends-analysis</a:t>
            </a:r>
            <a:endParaRPr lang="es-ES" dirty="0">
              <a:solidFill>
                <a:srgbClr val="FFFF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34683" y="1116140"/>
            <a:ext cx="8552117" cy="5741860"/>
          </a:xfrm>
        </p:spPr>
        <p:txBody>
          <a:bodyPr>
            <a:normAutofit fontScale="85000" lnSpcReduction="10000"/>
          </a:bodyPr>
          <a:lstStyle/>
          <a:p>
            <a:r>
              <a:rPr lang="es-ES" dirty="0" err="1" smtClean="0"/>
              <a:t>Initial</a:t>
            </a:r>
            <a:r>
              <a:rPr lang="es-ES" dirty="0" smtClean="0"/>
              <a:t> </a:t>
            </a:r>
            <a:r>
              <a:rPr lang="es-ES" dirty="0" err="1" smtClean="0"/>
              <a:t>state</a:t>
            </a:r>
            <a:r>
              <a:rPr lang="es-ES" dirty="0" smtClean="0"/>
              <a:t>.</a:t>
            </a:r>
            <a:endParaRPr lang="es-ES" dirty="0"/>
          </a:p>
          <a:p>
            <a:r>
              <a:rPr lang="es-ES" dirty="0" smtClean="0"/>
              <a:t>Final </a:t>
            </a:r>
            <a:r>
              <a:rPr lang="es-ES" dirty="0" err="1" smtClean="0"/>
              <a:t>state</a:t>
            </a:r>
            <a:r>
              <a:rPr lang="es-ES" dirty="0"/>
              <a:t> </a:t>
            </a:r>
            <a:r>
              <a:rPr lang="es-ES" dirty="0" smtClean="0"/>
              <a:t>(</a:t>
            </a:r>
            <a:r>
              <a:rPr lang="es-ES" dirty="0" err="1" smtClean="0"/>
              <a:t>goal</a:t>
            </a:r>
            <a:r>
              <a:rPr lang="es-ES" dirty="0" smtClean="0"/>
              <a:t>)</a:t>
            </a:r>
            <a:r>
              <a:rPr lang="es-ES" dirty="0" smtClean="0"/>
              <a:t>.</a:t>
            </a:r>
          </a:p>
          <a:p>
            <a:r>
              <a:rPr lang="es-ES" dirty="0" err="1"/>
              <a:t>Current</a:t>
            </a:r>
            <a:r>
              <a:rPr lang="es-ES" dirty="0"/>
              <a:t> </a:t>
            </a:r>
            <a:r>
              <a:rPr lang="es-ES" dirty="0" err="1"/>
              <a:t>state</a:t>
            </a:r>
            <a:r>
              <a:rPr lang="es-ES" dirty="0"/>
              <a:t>.</a:t>
            </a:r>
          </a:p>
          <a:p>
            <a:r>
              <a:rPr lang="es-ES" dirty="0" smtClean="0"/>
              <a:t>Set of </a:t>
            </a:r>
            <a:r>
              <a:rPr lang="es-ES" dirty="0" err="1" smtClean="0"/>
              <a:t>possible</a:t>
            </a:r>
            <a:r>
              <a:rPr lang="es-ES" dirty="0" smtClean="0"/>
              <a:t> </a:t>
            </a:r>
            <a:r>
              <a:rPr lang="es-ES" dirty="0" err="1" smtClean="0"/>
              <a:t>actions</a:t>
            </a:r>
            <a:r>
              <a:rPr lang="es-ES" dirty="0" smtClean="0"/>
              <a:t> </a:t>
            </a:r>
            <a:r>
              <a:rPr lang="es-ES" dirty="0" err="1" smtClean="0"/>
              <a:t>to</a:t>
            </a:r>
            <a:r>
              <a:rPr lang="es-ES" dirty="0" smtClean="0"/>
              <a:t> be </a:t>
            </a:r>
            <a:r>
              <a:rPr lang="es-ES" dirty="0" err="1" smtClean="0"/>
              <a:t>applied</a:t>
            </a:r>
            <a:r>
              <a:rPr lang="es-ES" dirty="0" smtClean="0"/>
              <a:t> </a:t>
            </a:r>
            <a:r>
              <a:rPr lang="es-ES" dirty="0" err="1" smtClean="0"/>
              <a:t>to</a:t>
            </a:r>
            <a:r>
              <a:rPr lang="es-ES" dirty="0" smtClean="0"/>
              <a:t> </a:t>
            </a:r>
            <a:r>
              <a:rPr lang="es-ES" dirty="0" err="1" smtClean="0"/>
              <a:t>states</a:t>
            </a:r>
            <a:r>
              <a:rPr lang="es-ES" dirty="0" smtClean="0"/>
              <a:t>.</a:t>
            </a:r>
            <a:endParaRPr lang="es-ES" dirty="0" smtClean="0"/>
          </a:p>
          <a:p>
            <a:pPr marL="0" indent="0">
              <a:buNone/>
            </a:pPr>
            <a:r>
              <a:rPr lang="es-ES" dirty="0" err="1" smtClean="0">
                <a:solidFill>
                  <a:srgbClr val="FFFF00"/>
                </a:solidFill>
              </a:rPr>
              <a:t>P</a:t>
            </a:r>
            <a:r>
              <a:rPr lang="es-ES" dirty="0" err="1" smtClean="0">
                <a:solidFill>
                  <a:srgbClr val="FFFF00"/>
                </a:solidFill>
              </a:rPr>
              <a:t>rocess</a:t>
            </a:r>
            <a:r>
              <a:rPr lang="es-ES" dirty="0" smtClean="0">
                <a:solidFill>
                  <a:srgbClr val="FFFF00"/>
                </a:solidFill>
              </a:rPr>
              <a:t>: </a:t>
            </a:r>
          </a:p>
          <a:p>
            <a:pPr marL="514350" indent="-514350">
              <a:buAutoNum type="arabicPeriod"/>
            </a:pPr>
            <a:r>
              <a:rPr lang="es-ES" dirty="0" err="1" smtClean="0"/>
              <a:t>An</a:t>
            </a:r>
            <a:r>
              <a:rPr lang="es-ES" dirty="0" smtClean="0"/>
              <a:t> </a:t>
            </a:r>
            <a:r>
              <a:rPr lang="es-ES" dirty="0" err="1" smtClean="0"/>
              <a:t>action</a:t>
            </a:r>
            <a:r>
              <a:rPr lang="es-ES" dirty="0" smtClean="0"/>
              <a:t> </a:t>
            </a:r>
            <a:r>
              <a:rPr lang="es-ES" dirty="0" err="1" smtClean="0"/>
              <a:t>that</a:t>
            </a:r>
            <a:r>
              <a:rPr lang="es-ES" dirty="0" smtClean="0"/>
              <a:t> can be </a:t>
            </a:r>
            <a:r>
              <a:rPr lang="es-ES" dirty="0" err="1" smtClean="0"/>
              <a:t>applied</a:t>
            </a:r>
            <a:r>
              <a:rPr lang="es-ES" dirty="0" smtClean="0"/>
              <a:t> </a:t>
            </a:r>
            <a:r>
              <a:rPr lang="es-ES" dirty="0" err="1" smtClean="0"/>
              <a:t>to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current</a:t>
            </a:r>
            <a:r>
              <a:rPr lang="es-ES" dirty="0" smtClean="0"/>
              <a:t> </a:t>
            </a:r>
            <a:r>
              <a:rPr lang="es-ES" dirty="0" err="1" smtClean="0"/>
              <a:t>state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>
                <a:solidFill>
                  <a:srgbClr val="CCFFCC"/>
                </a:solidFill>
              </a:rPr>
              <a:t>selected</a:t>
            </a:r>
            <a:r>
              <a:rPr lang="es-ES" dirty="0" smtClean="0"/>
              <a:t>, </a:t>
            </a:r>
            <a:r>
              <a:rPr lang="es-ES" dirty="0" smtClean="0"/>
              <a:t>in </a:t>
            </a:r>
            <a:r>
              <a:rPr lang="es-ES" dirty="0" err="1" smtClean="0"/>
              <a:t>order</a:t>
            </a:r>
            <a:r>
              <a:rPr lang="es-ES" dirty="0" smtClean="0"/>
              <a:t> </a:t>
            </a:r>
            <a:r>
              <a:rPr lang="es-ES" dirty="0" err="1" smtClean="0"/>
              <a:t>to</a:t>
            </a:r>
            <a:r>
              <a:rPr lang="es-ES" dirty="0" smtClean="0"/>
              <a:t> </a:t>
            </a:r>
            <a:r>
              <a:rPr lang="es-ES" dirty="0" err="1" smtClean="0"/>
              <a:t>go</a:t>
            </a:r>
            <a:r>
              <a:rPr lang="es-ES" dirty="0" smtClean="0"/>
              <a:t> </a:t>
            </a:r>
            <a:r>
              <a:rPr lang="es-ES" dirty="0" err="1" smtClean="0"/>
              <a:t>from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current</a:t>
            </a:r>
            <a:r>
              <a:rPr lang="es-ES" dirty="0" smtClean="0"/>
              <a:t> </a:t>
            </a:r>
            <a:r>
              <a:rPr lang="es-ES" dirty="0" err="1" smtClean="0"/>
              <a:t>state</a:t>
            </a:r>
            <a:r>
              <a:rPr lang="es-ES" dirty="0" smtClean="0"/>
              <a:t> </a:t>
            </a:r>
            <a:r>
              <a:rPr lang="es-ES" dirty="0" err="1" smtClean="0"/>
              <a:t>to</a:t>
            </a:r>
            <a:r>
              <a:rPr lang="es-ES" dirty="0" smtClean="0"/>
              <a:t> a new </a:t>
            </a:r>
            <a:r>
              <a:rPr lang="es-ES" dirty="0" err="1" smtClean="0"/>
              <a:t>state</a:t>
            </a:r>
            <a:r>
              <a:rPr lang="es-ES" dirty="0" smtClean="0"/>
              <a:t>.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selection</a:t>
            </a:r>
            <a:r>
              <a:rPr lang="es-ES" dirty="0" smtClean="0"/>
              <a:t> </a:t>
            </a:r>
            <a:r>
              <a:rPr lang="es-ES" dirty="0" err="1" smtClean="0"/>
              <a:t>criteria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to</a:t>
            </a:r>
            <a:r>
              <a:rPr lang="es-ES" dirty="0" smtClean="0"/>
              <a:t> reduce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distance</a:t>
            </a:r>
            <a:r>
              <a:rPr lang="es-ES" dirty="0" smtClean="0"/>
              <a:t> </a:t>
            </a:r>
            <a:r>
              <a:rPr lang="es-ES" dirty="0" err="1" smtClean="0"/>
              <a:t>between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current</a:t>
            </a:r>
            <a:r>
              <a:rPr lang="es-ES" dirty="0" smtClean="0"/>
              <a:t> </a:t>
            </a:r>
            <a:r>
              <a:rPr lang="es-ES" dirty="0" err="1" smtClean="0"/>
              <a:t>state</a:t>
            </a:r>
            <a:r>
              <a:rPr lang="es-ES" dirty="0" smtClean="0"/>
              <a:t> and </a:t>
            </a:r>
            <a:r>
              <a:rPr lang="es-ES" dirty="0" err="1" smtClean="0"/>
              <a:t>the</a:t>
            </a:r>
            <a:r>
              <a:rPr lang="es-ES" dirty="0" smtClean="0"/>
              <a:t> final </a:t>
            </a:r>
            <a:r>
              <a:rPr lang="es-ES" dirty="0" err="1" smtClean="0"/>
              <a:t>state</a:t>
            </a:r>
            <a:r>
              <a:rPr lang="es-ES" dirty="0" smtClean="0"/>
              <a:t>.</a:t>
            </a:r>
          </a:p>
          <a:p>
            <a:pPr marL="514350" indent="-514350">
              <a:buAutoNum type="arabicPeriod"/>
            </a:pPr>
            <a:r>
              <a:rPr lang="es-ES" dirty="0" err="1" smtClean="0"/>
              <a:t>Perform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selected</a:t>
            </a:r>
            <a:r>
              <a:rPr lang="es-ES" dirty="0" smtClean="0"/>
              <a:t> </a:t>
            </a:r>
            <a:r>
              <a:rPr lang="es-ES" dirty="0" err="1" smtClean="0"/>
              <a:t>a</a:t>
            </a:r>
            <a:r>
              <a:rPr lang="es-ES" dirty="0" err="1" smtClean="0"/>
              <a:t>ction</a:t>
            </a:r>
            <a:r>
              <a:rPr lang="es-ES" dirty="0"/>
              <a:t> </a:t>
            </a:r>
            <a:r>
              <a:rPr lang="es-ES" dirty="0" smtClean="0"/>
              <a:t>and </a:t>
            </a:r>
            <a:r>
              <a:rPr lang="es-ES" dirty="0" err="1" smtClean="0"/>
              <a:t>reach</a:t>
            </a:r>
            <a:r>
              <a:rPr lang="es-ES" dirty="0" smtClean="0"/>
              <a:t> a new </a:t>
            </a:r>
            <a:r>
              <a:rPr lang="es-ES" dirty="0" err="1" smtClean="0"/>
              <a:t>current</a:t>
            </a:r>
            <a:r>
              <a:rPr lang="es-ES" dirty="0" smtClean="0"/>
              <a:t> </a:t>
            </a:r>
            <a:r>
              <a:rPr lang="es-ES" dirty="0" err="1" smtClean="0"/>
              <a:t>state</a:t>
            </a:r>
            <a:r>
              <a:rPr lang="es-ES" dirty="0" smtClean="0"/>
              <a:t>.</a:t>
            </a:r>
            <a:endParaRPr lang="es-ES" dirty="0"/>
          </a:p>
          <a:p>
            <a:pPr marL="514350" indent="-514350">
              <a:buAutoNum type="arabicPeriod"/>
            </a:pPr>
            <a:r>
              <a:rPr lang="es-ES" dirty="0" smtClean="0"/>
              <a:t>IF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current</a:t>
            </a:r>
            <a:r>
              <a:rPr lang="es-ES" dirty="0" smtClean="0"/>
              <a:t> </a:t>
            </a:r>
            <a:r>
              <a:rPr lang="es-ES" dirty="0" err="1" smtClean="0"/>
              <a:t>state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not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final </a:t>
            </a:r>
            <a:r>
              <a:rPr lang="es-ES" dirty="0" err="1" smtClean="0"/>
              <a:t>state</a:t>
            </a:r>
            <a:r>
              <a:rPr lang="es-ES" dirty="0"/>
              <a:t> </a:t>
            </a:r>
            <a:r>
              <a:rPr lang="es-ES" dirty="0" err="1" smtClean="0"/>
              <a:t>then</a:t>
            </a:r>
            <a:r>
              <a:rPr lang="es-ES" dirty="0" smtClean="0"/>
              <a:t> </a:t>
            </a:r>
            <a:r>
              <a:rPr lang="es-ES" dirty="0" err="1" smtClean="0"/>
              <a:t>go</a:t>
            </a:r>
            <a:r>
              <a:rPr lang="es-ES" dirty="0" smtClean="0"/>
              <a:t> back </a:t>
            </a:r>
            <a:r>
              <a:rPr lang="es-ES" dirty="0" err="1" smtClean="0"/>
              <a:t>to</a:t>
            </a:r>
            <a:r>
              <a:rPr lang="es-ES" dirty="0" smtClean="0"/>
              <a:t> </a:t>
            </a:r>
            <a:r>
              <a:rPr lang="es-ES" dirty="0" err="1" smtClean="0"/>
              <a:t>step</a:t>
            </a:r>
            <a:r>
              <a:rPr lang="es-ES" dirty="0" smtClean="0"/>
              <a:t> 1; ELSE stop.</a:t>
            </a:r>
            <a:endParaRPr lang="es-ES" dirty="0" smtClean="0"/>
          </a:p>
        </p:txBody>
      </p:sp>
      <p:sp>
        <p:nvSpPr>
          <p:cNvPr id="4" name="CuadroTexto 3"/>
          <p:cNvSpPr txBox="1"/>
          <p:nvPr/>
        </p:nvSpPr>
        <p:spPr>
          <a:xfrm>
            <a:off x="7287039" y="6459473"/>
            <a:ext cx="185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Dr. Gerardo Ayala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63888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rgbClr val="FFFF00"/>
                </a:solidFill>
              </a:rPr>
              <a:t>AI </a:t>
            </a:r>
            <a:r>
              <a:rPr lang="es-ES" dirty="0" err="1" smtClean="0">
                <a:solidFill>
                  <a:srgbClr val="FFFF00"/>
                </a:solidFill>
              </a:rPr>
              <a:t>Objectives</a:t>
            </a:r>
            <a:endParaRPr lang="es-ES" dirty="0">
              <a:solidFill>
                <a:srgbClr val="FFFF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2196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s-ES" dirty="0" err="1"/>
              <a:t>Developing</a:t>
            </a:r>
            <a:r>
              <a:rPr lang="es-ES" dirty="0"/>
              <a:t> </a:t>
            </a:r>
            <a:r>
              <a:rPr lang="es-ES" dirty="0" err="1"/>
              <a:t>artifacts</a:t>
            </a:r>
            <a:endParaRPr lang="es-ES" dirty="0"/>
          </a:p>
          <a:p>
            <a:pPr marL="0" indent="0" algn="ctr">
              <a:buNone/>
            </a:pPr>
            <a:r>
              <a:rPr lang="es-ES" dirty="0" err="1">
                <a:solidFill>
                  <a:srgbClr val="CCFFCC"/>
                </a:solidFill>
              </a:rPr>
              <a:t>able</a:t>
            </a:r>
            <a:r>
              <a:rPr lang="es-ES" dirty="0">
                <a:solidFill>
                  <a:srgbClr val="CCFFCC"/>
                </a:solidFill>
              </a:rPr>
              <a:t> </a:t>
            </a:r>
            <a:r>
              <a:rPr lang="es-ES" dirty="0" err="1">
                <a:solidFill>
                  <a:srgbClr val="CCFFCC"/>
                </a:solidFill>
              </a:rPr>
              <a:t>to</a:t>
            </a:r>
            <a:r>
              <a:rPr lang="es-ES" dirty="0">
                <a:solidFill>
                  <a:srgbClr val="CCFFCC"/>
                </a:solidFill>
              </a:rPr>
              <a:t> </a:t>
            </a:r>
          </a:p>
          <a:p>
            <a:pPr marL="0" indent="0" algn="ctr">
              <a:buNone/>
            </a:pPr>
            <a:r>
              <a:rPr lang="es-ES" dirty="0" err="1"/>
              <a:t>perceive</a:t>
            </a:r>
            <a:r>
              <a:rPr lang="es-ES" dirty="0"/>
              <a:t>, </a:t>
            </a:r>
            <a:r>
              <a:rPr lang="es-ES" dirty="0" err="1"/>
              <a:t>reason</a:t>
            </a:r>
            <a:r>
              <a:rPr lang="es-ES" dirty="0"/>
              <a:t> and </a:t>
            </a:r>
            <a:r>
              <a:rPr lang="es-ES" dirty="0" err="1"/>
              <a:t>learn</a:t>
            </a:r>
            <a:r>
              <a:rPr lang="es-ES" dirty="0"/>
              <a:t>.</a:t>
            </a:r>
          </a:p>
          <a:p>
            <a:pPr marL="0" indent="0" algn="ctr">
              <a:buNone/>
            </a:pPr>
            <a:endParaRPr lang="es-ES" dirty="0" smtClean="0">
              <a:solidFill>
                <a:srgbClr val="CCFFCC"/>
              </a:solidFill>
            </a:endParaRPr>
          </a:p>
          <a:p>
            <a:pPr marL="0" indent="0" algn="ctr">
              <a:buNone/>
            </a:pPr>
            <a:r>
              <a:rPr lang="es-ES" dirty="0" err="1" smtClean="0">
                <a:solidFill>
                  <a:srgbClr val="CCFFCC"/>
                </a:solidFill>
              </a:rPr>
              <a:t>Modelling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/>
              <a:t>cognition</a:t>
            </a:r>
            <a:r>
              <a:rPr lang="es-ES" dirty="0" smtClean="0"/>
              <a:t>, </a:t>
            </a:r>
          </a:p>
          <a:p>
            <a:pPr marL="0" indent="0" algn="ctr">
              <a:buNone/>
            </a:pPr>
            <a:r>
              <a:rPr lang="es-ES" dirty="0" smtClean="0"/>
              <a:t>so </a:t>
            </a:r>
            <a:r>
              <a:rPr lang="es-ES" dirty="0" err="1" smtClean="0"/>
              <a:t>we</a:t>
            </a:r>
            <a:r>
              <a:rPr lang="es-ES" dirty="0" smtClean="0"/>
              <a:t> can </a:t>
            </a:r>
            <a:r>
              <a:rPr lang="es-ES" dirty="0" err="1" smtClean="0"/>
              <a:t>understand</a:t>
            </a:r>
            <a:endParaRPr lang="es-ES" dirty="0" smtClean="0"/>
          </a:p>
          <a:p>
            <a:pPr marL="0" indent="0" algn="ctr">
              <a:buNone/>
            </a:pPr>
            <a:r>
              <a:rPr lang="es-ES" dirty="0" err="1" smtClean="0"/>
              <a:t>how</a:t>
            </a:r>
            <a:r>
              <a:rPr lang="es-ES" dirty="0" smtClean="0"/>
              <a:t> </a:t>
            </a:r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perceive</a:t>
            </a:r>
            <a:r>
              <a:rPr lang="es-ES" dirty="0" smtClean="0"/>
              <a:t>,</a:t>
            </a:r>
          </a:p>
          <a:p>
            <a:pPr marL="0" indent="0" algn="ctr">
              <a:buNone/>
            </a:pPr>
            <a:r>
              <a:rPr lang="es-ES" dirty="0" err="1"/>
              <a:t>how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reason</a:t>
            </a:r>
            <a:r>
              <a:rPr lang="es-ES" dirty="0"/>
              <a:t> </a:t>
            </a:r>
            <a:endParaRPr lang="es-ES" dirty="0" smtClean="0"/>
          </a:p>
          <a:p>
            <a:pPr marL="0" indent="0" algn="ctr">
              <a:buNone/>
            </a:pPr>
            <a:r>
              <a:rPr lang="es-ES" dirty="0" smtClean="0"/>
              <a:t>and </a:t>
            </a:r>
            <a:r>
              <a:rPr lang="es-ES" dirty="0" err="1" smtClean="0"/>
              <a:t>how</a:t>
            </a:r>
            <a:r>
              <a:rPr lang="es-ES" dirty="0" smtClean="0"/>
              <a:t> </a:t>
            </a:r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learn</a:t>
            </a:r>
            <a:r>
              <a:rPr lang="es-ES" dirty="0" smtClean="0"/>
              <a:t>.</a:t>
            </a:r>
          </a:p>
          <a:p>
            <a:pPr marL="0" indent="0">
              <a:buNone/>
            </a:pPr>
            <a:endParaRPr lang="es-ES" dirty="0" smtClean="0"/>
          </a:p>
        </p:txBody>
      </p:sp>
      <p:sp>
        <p:nvSpPr>
          <p:cNvPr id="4" name="CuadroTexto 3"/>
          <p:cNvSpPr txBox="1"/>
          <p:nvPr/>
        </p:nvSpPr>
        <p:spPr>
          <a:xfrm>
            <a:off x="7287039" y="6459473"/>
            <a:ext cx="185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Dr. Gerardo Ayala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6628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rgbClr val="FFFF00"/>
                </a:solidFill>
              </a:rPr>
              <a:t>Are </a:t>
            </a:r>
            <a:r>
              <a:rPr lang="es-ES" dirty="0" err="1" smtClean="0">
                <a:solidFill>
                  <a:srgbClr val="FFFF00"/>
                </a:solidFill>
              </a:rPr>
              <a:t>we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thinking</a:t>
            </a:r>
            <a:r>
              <a:rPr lang="es-ES" dirty="0" smtClean="0">
                <a:solidFill>
                  <a:srgbClr val="FFFF00"/>
                </a:solidFill>
              </a:rPr>
              <a:t> machines?</a:t>
            </a:r>
            <a:endParaRPr lang="es-ES" dirty="0">
              <a:solidFill>
                <a:srgbClr val="FFFF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 err="1" smtClean="0"/>
              <a:t>Please</a:t>
            </a:r>
            <a:r>
              <a:rPr lang="es-ES" dirty="0" smtClean="0"/>
              <a:t> </a:t>
            </a:r>
            <a:r>
              <a:rPr lang="es-ES" dirty="0" err="1" smtClean="0"/>
              <a:t>tell</a:t>
            </a:r>
            <a:r>
              <a:rPr lang="es-ES" dirty="0" smtClean="0"/>
              <a:t> </a:t>
            </a:r>
            <a:r>
              <a:rPr lang="es-ES" dirty="0" err="1" smtClean="0"/>
              <a:t>us</a:t>
            </a:r>
            <a:r>
              <a:rPr lang="es-ES" dirty="0" smtClean="0"/>
              <a:t>:</a:t>
            </a:r>
            <a:br>
              <a:rPr lang="es-ES" dirty="0" smtClean="0"/>
            </a:br>
            <a:endParaRPr lang="es-ES" dirty="0" smtClean="0"/>
          </a:p>
          <a:p>
            <a:pPr marL="0" indent="0">
              <a:buNone/>
            </a:pPr>
            <a:r>
              <a:rPr lang="es-ES" dirty="0" smtClean="0"/>
              <a:t>Are </a:t>
            </a:r>
            <a:r>
              <a:rPr lang="es-ES" dirty="0" err="1" smtClean="0"/>
              <a:t>you</a:t>
            </a:r>
            <a:r>
              <a:rPr lang="es-ES" dirty="0" smtClean="0"/>
              <a:t> a </a:t>
            </a:r>
            <a:r>
              <a:rPr lang="es-ES" i="1" dirty="0" err="1" smtClean="0"/>
              <a:t>thinking</a:t>
            </a:r>
            <a:r>
              <a:rPr lang="es-ES" i="1" dirty="0" smtClean="0"/>
              <a:t> machine</a:t>
            </a:r>
            <a:r>
              <a:rPr lang="es-ES" dirty="0" smtClean="0"/>
              <a:t>? </a:t>
            </a:r>
          </a:p>
          <a:p>
            <a:pPr marL="0" indent="0">
              <a:buNone/>
            </a:pPr>
            <a:r>
              <a:rPr lang="es-ES" dirty="0" err="1" smtClean="0"/>
              <a:t>or</a:t>
            </a:r>
            <a:endParaRPr lang="es-ES" dirty="0" smtClean="0"/>
          </a:p>
          <a:p>
            <a:pPr marL="0" indent="0">
              <a:buNone/>
            </a:pPr>
            <a:r>
              <a:rPr lang="es-ES" dirty="0" smtClean="0"/>
              <a:t>Are </a:t>
            </a:r>
            <a:r>
              <a:rPr lang="es-ES" dirty="0" err="1" smtClean="0"/>
              <a:t>you</a:t>
            </a:r>
            <a:r>
              <a:rPr lang="es-ES" dirty="0" smtClean="0"/>
              <a:t> </a:t>
            </a:r>
            <a:r>
              <a:rPr lang="es-ES" dirty="0" err="1" smtClean="0">
                <a:solidFill>
                  <a:srgbClr val="FFFF00"/>
                </a:solidFill>
              </a:rPr>
              <a:t>not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smtClean="0"/>
              <a:t>a </a:t>
            </a:r>
            <a:r>
              <a:rPr lang="es-ES" i="1" dirty="0" err="1" smtClean="0"/>
              <a:t>thinking</a:t>
            </a:r>
            <a:r>
              <a:rPr lang="es-ES" i="1" dirty="0" smtClean="0"/>
              <a:t> machine</a:t>
            </a:r>
            <a:r>
              <a:rPr lang="es-ES" dirty="0" smtClean="0"/>
              <a:t>?</a:t>
            </a:r>
          </a:p>
          <a:p>
            <a:pPr marL="514350" indent="-514350">
              <a:buFont typeface="+mj-lt"/>
              <a:buAutoNum type="arabicPeriod"/>
            </a:pPr>
            <a:endParaRPr lang="es-ES" dirty="0" smtClean="0"/>
          </a:p>
          <a:p>
            <a:pPr marL="0" indent="0" algn="ctr">
              <a:buNone/>
            </a:pPr>
            <a:r>
              <a:rPr lang="es-ES" dirty="0" err="1" smtClean="0">
                <a:solidFill>
                  <a:srgbClr val="CCFFCC"/>
                </a:solidFill>
              </a:rPr>
              <a:t>Why</a:t>
            </a:r>
            <a:r>
              <a:rPr lang="es-ES" dirty="0" smtClean="0">
                <a:solidFill>
                  <a:srgbClr val="CCFFCC"/>
                </a:solidFill>
              </a:rPr>
              <a:t>?</a:t>
            </a:r>
            <a:endParaRPr lang="es-ES" dirty="0">
              <a:solidFill>
                <a:srgbClr val="CCFFCC"/>
              </a:solidFill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7287039" y="6459473"/>
            <a:ext cx="185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Dr. Gerardo Ayala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3034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>
                <a:solidFill>
                  <a:srgbClr val="FFFF00"/>
                </a:solidFill>
              </a:rPr>
              <a:t>Thinking</a:t>
            </a:r>
            <a:r>
              <a:rPr lang="es-ES" dirty="0" smtClean="0">
                <a:solidFill>
                  <a:srgbClr val="FFFF00"/>
                </a:solidFill>
              </a:rPr>
              <a:t> machines?</a:t>
            </a:r>
            <a:endParaRPr lang="es-ES" dirty="0">
              <a:solidFill>
                <a:srgbClr val="FFFF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726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 err="1" smtClean="0"/>
              <a:t>What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i="1" dirty="0" err="1" smtClean="0"/>
              <a:t>Thinking</a:t>
            </a:r>
            <a:r>
              <a:rPr lang="es-ES" dirty="0" smtClean="0"/>
              <a:t>?</a:t>
            </a:r>
            <a:br>
              <a:rPr lang="es-ES" dirty="0" smtClean="0"/>
            </a:br>
            <a:endParaRPr lang="es-ES" dirty="0" smtClean="0"/>
          </a:p>
          <a:p>
            <a:pPr marL="0" indent="0">
              <a:buNone/>
            </a:pPr>
            <a:r>
              <a:rPr lang="es-ES" dirty="0" smtClean="0">
                <a:solidFill>
                  <a:srgbClr val="CCFFCC"/>
                </a:solidFill>
              </a:rPr>
              <a:t>Data</a:t>
            </a:r>
            <a:r>
              <a:rPr lang="es-ES" dirty="0" smtClean="0"/>
              <a:t> </a:t>
            </a:r>
            <a:r>
              <a:rPr lang="es-ES" dirty="0" err="1" smtClean="0"/>
              <a:t>processing</a:t>
            </a:r>
            <a:r>
              <a:rPr lang="es-ES" dirty="0" smtClean="0"/>
              <a:t>?</a:t>
            </a:r>
          </a:p>
          <a:p>
            <a:pPr marL="0" indent="0">
              <a:buNone/>
            </a:pPr>
            <a:r>
              <a:rPr lang="es-ES" dirty="0" err="1" smtClean="0"/>
              <a:t>or</a:t>
            </a:r>
            <a:endParaRPr lang="es-ES" dirty="0" smtClean="0"/>
          </a:p>
          <a:p>
            <a:pPr marL="0" indent="0">
              <a:buNone/>
            </a:pPr>
            <a:r>
              <a:rPr lang="es-ES" dirty="0" smtClean="0">
                <a:solidFill>
                  <a:srgbClr val="CCFFCC"/>
                </a:solidFill>
              </a:rPr>
              <a:t>Symbol</a:t>
            </a:r>
            <a:r>
              <a:rPr lang="es-ES" dirty="0" smtClean="0"/>
              <a:t> </a:t>
            </a:r>
            <a:r>
              <a:rPr lang="es-ES" dirty="0" err="1" smtClean="0"/>
              <a:t>manipulation</a:t>
            </a:r>
            <a:r>
              <a:rPr lang="es-ES" dirty="0" smtClean="0"/>
              <a:t>?</a:t>
            </a:r>
          </a:p>
          <a:p>
            <a:pPr marL="0" indent="0">
              <a:buNone/>
            </a:pPr>
            <a:endParaRPr lang="es-ES" dirty="0"/>
          </a:p>
          <a:p>
            <a:pPr marL="0" indent="0" algn="ctr">
              <a:buNone/>
            </a:pPr>
            <a:r>
              <a:rPr lang="es-ES" dirty="0" smtClean="0"/>
              <a:t>¿</a:t>
            </a:r>
            <a:r>
              <a:rPr lang="es-ES" dirty="0" err="1" smtClean="0"/>
              <a:t>Does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computer</a:t>
            </a:r>
            <a:r>
              <a:rPr lang="es-ES" dirty="0" smtClean="0"/>
              <a:t> </a:t>
            </a:r>
            <a:r>
              <a:rPr lang="es-ES" dirty="0" err="1" smtClean="0"/>
              <a:t>only</a:t>
            </a:r>
            <a:r>
              <a:rPr lang="es-ES" dirty="0" smtClean="0"/>
              <a:t> </a:t>
            </a:r>
            <a:r>
              <a:rPr lang="es-ES" dirty="0" err="1" smtClean="0"/>
              <a:t>processes</a:t>
            </a:r>
            <a:r>
              <a:rPr lang="es-ES" dirty="0" smtClean="0"/>
              <a:t> data </a:t>
            </a:r>
          </a:p>
          <a:p>
            <a:pPr marL="0" indent="0" algn="ctr">
              <a:buNone/>
            </a:pPr>
            <a:r>
              <a:rPr lang="es-ES" dirty="0" err="1" smtClean="0"/>
              <a:t>or</a:t>
            </a:r>
            <a:r>
              <a:rPr lang="es-ES" dirty="0" smtClean="0"/>
              <a:t> </a:t>
            </a:r>
            <a:r>
              <a:rPr lang="es-ES" dirty="0" err="1" smtClean="0"/>
              <a:t>also</a:t>
            </a:r>
            <a:r>
              <a:rPr lang="es-ES" dirty="0" smtClean="0"/>
              <a:t> </a:t>
            </a:r>
            <a:r>
              <a:rPr lang="es-ES" dirty="0" err="1" smtClean="0"/>
              <a:t>manipulates</a:t>
            </a:r>
            <a:r>
              <a:rPr lang="es-ES" dirty="0" smtClean="0"/>
              <a:t> symbols?</a:t>
            </a:r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</p:txBody>
      </p:sp>
      <p:sp>
        <p:nvSpPr>
          <p:cNvPr id="4" name="CuadroTexto 3"/>
          <p:cNvSpPr txBox="1"/>
          <p:nvPr/>
        </p:nvSpPr>
        <p:spPr>
          <a:xfrm>
            <a:off x="7287039" y="6459473"/>
            <a:ext cx="185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Dr. Gerardo Ayala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96921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893627"/>
          </a:xfrm>
        </p:spPr>
        <p:txBody>
          <a:bodyPr>
            <a:normAutofit/>
          </a:bodyPr>
          <a:lstStyle/>
          <a:p>
            <a:r>
              <a:rPr lang="es-ES" dirty="0" err="1" smtClean="0">
                <a:solidFill>
                  <a:srgbClr val="FFFF00"/>
                </a:solidFill>
              </a:rPr>
              <a:t>When</a:t>
            </a:r>
            <a:r>
              <a:rPr lang="es-ES" dirty="0" smtClean="0">
                <a:solidFill>
                  <a:srgbClr val="FFFF00"/>
                </a:solidFill>
              </a:rPr>
              <a:t> do </a:t>
            </a:r>
            <a:r>
              <a:rPr lang="es-ES" dirty="0" err="1" smtClean="0">
                <a:solidFill>
                  <a:srgbClr val="FFFF00"/>
                </a:solidFill>
              </a:rPr>
              <a:t>we</a:t>
            </a:r>
            <a:r>
              <a:rPr lang="es-ES" dirty="0" smtClean="0">
                <a:solidFill>
                  <a:srgbClr val="FFFF00"/>
                </a:solidFill>
              </a:rPr>
              <a:t> use AI?</a:t>
            </a:r>
            <a:endParaRPr lang="es-ES" dirty="0">
              <a:solidFill>
                <a:srgbClr val="FFFF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57200" y="893627"/>
            <a:ext cx="8229600" cy="5796817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s-ES" dirty="0" err="1" smtClean="0"/>
              <a:t>When</a:t>
            </a:r>
            <a:r>
              <a:rPr lang="es-ES" dirty="0" smtClean="0"/>
              <a:t> </a:t>
            </a:r>
            <a:r>
              <a:rPr lang="es-ES" dirty="0" err="1" smtClean="0">
                <a:solidFill>
                  <a:srgbClr val="CCFFCC"/>
                </a:solidFill>
              </a:rPr>
              <a:t>there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is</a:t>
            </a:r>
            <a:r>
              <a:rPr lang="es-ES" dirty="0" smtClean="0">
                <a:solidFill>
                  <a:srgbClr val="CCFFCC"/>
                </a:solidFill>
              </a:rPr>
              <a:t> no </a:t>
            </a:r>
            <a:r>
              <a:rPr lang="es-ES" dirty="0" err="1" smtClean="0">
                <a:solidFill>
                  <a:srgbClr val="CCFFCC"/>
                </a:solidFill>
              </a:rPr>
              <a:t>algorithm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/>
              <a:t>that</a:t>
            </a:r>
            <a:r>
              <a:rPr lang="es-ES" dirty="0" smtClean="0"/>
              <a:t> </a:t>
            </a:r>
            <a:r>
              <a:rPr lang="es-ES" dirty="0" err="1" smtClean="0"/>
              <a:t>provides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solution</a:t>
            </a:r>
            <a:r>
              <a:rPr lang="es-ES" dirty="0" smtClean="0"/>
              <a:t> of a </a:t>
            </a:r>
            <a:r>
              <a:rPr lang="es-ES" dirty="0" err="1" smtClean="0"/>
              <a:t>problem</a:t>
            </a:r>
            <a:r>
              <a:rPr lang="es-ES" dirty="0" smtClean="0"/>
              <a:t> </a:t>
            </a:r>
            <a:r>
              <a:rPr lang="es-ES" dirty="0" err="1" smtClean="0">
                <a:solidFill>
                  <a:srgbClr val="CCFFCC"/>
                </a:solidFill>
              </a:rPr>
              <a:t>directly</a:t>
            </a:r>
            <a:r>
              <a:rPr lang="es-ES" dirty="0" smtClean="0"/>
              <a:t>. </a:t>
            </a:r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need</a:t>
            </a:r>
            <a:r>
              <a:rPr lang="es-ES" dirty="0" smtClean="0"/>
              <a:t> </a:t>
            </a:r>
            <a:r>
              <a:rPr lang="es-ES" dirty="0" err="1" smtClean="0"/>
              <a:t>an</a:t>
            </a:r>
            <a:r>
              <a:rPr lang="es-ES" dirty="0" smtClean="0"/>
              <a:t> </a:t>
            </a:r>
            <a:r>
              <a:rPr lang="es-ES" dirty="0" err="1" smtClean="0"/>
              <a:t>intelligent</a:t>
            </a:r>
            <a:r>
              <a:rPr lang="es-ES" dirty="0" smtClean="0"/>
              <a:t> </a:t>
            </a:r>
            <a:r>
              <a:rPr lang="es-ES" dirty="0" err="1" smtClean="0"/>
              <a:t>program</a:t>
            </a:r>
            <a:r>
              <a:rPr lang="es-ES" dirty="0" smtClean="0"/>
              <a:t> </a:t>
            </a:r>
            <a:r>
              <a:rPr lang="es-ES" dirty="0" err="1" smtClean="0"/>
              <a:t>that</a:t>
            </a:r>
            <a:r>
              <a:rPr lang="es-ES" dirty="0" smtClean="0"/>
              <a:t> </a:t>
            </a:r>
            <a:r>
              <a:rPr lang="es-ES" i="1" dirty="0" err="1" smtClean="0">
                <a:solidFill>
                  <a:srgbClr val="FFFF00"/>
                </a:solidFill>
              </a:rPr>
              <a:t>searches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/>
              <a:t>for</a:t>
            </a:r>
            <a:r>
              <a:rPr lang="es-ES" dirty="0" smtClean="0"/>
              <a:t> a </a:t>
            </a:r>
            <a:r>
              <a:rPr lang="es-ES" dirty="0" err="1" smtClean="0"/>
              <a:t>solution</a:t>
            </a:r>
            <a:r>
              <a:rPr lang="es-ES" dirty="0" smtClean="0"/>
              <a:t>.</a:t>
            </a:r>
          </a:p>
          <a:p>
            <a:pPr marL="514350" indent="-514350">
              <a:buFont typeface="+mj-lt"/>
              <a:buAutoNum type="arabicPeriod"/>
            </a:pPr>
            <a:endParaRPr lang="es-ES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err="1" smtClean="0"/>
              <a:t>When</a:t>
            </a:r>
            <a:r>
              <a:rPr lang="es-ES" dirty="0" smtClean="0"/>
              <a:t> </a:t>
            </a:r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want</a:t>
            </a:r>
            <a:r>
              <a:rPr lang="es-ES" dirty="0" smtClean="0"/>
              <a:t> </a:t>
            </a:r>
            <a:r>
              <a:rPr lang="es-ES" dirty="0" err="1" smtClean="0"/>
              <a:t>our</a:t>
            </a:r>
            <a:r>
              <a:rPr lang="es-ES" dirty="0" smtClean="0"/>
              <a:t> </a:t>
            </a:r>
            <a:r>
              <a:rPr lang="es-ES" dirty="0" err="1" smtClean="0"/>
              <a:t>program</a:t>
            </a:r>
            <a:r>
              <a:rPr lang="es-ES" dirty="0" smtClean="0"/>
              <a:t> </a:t>
            </a:r>
            <a:r>
              <a:rPr lang="es-ES" dirty="0" err="1" smtClean="0"/>
              <a:t>to</a:t>
            </a:r>
            <a:r>
              <a:rPr lang="es-ES" dirty="0" smtClean="0"/>
              <a:t> </a:t>
            </a:r>
            <a:r>
              <a:rPr lang="es-ES" dirty="0" err="1" smtClean="0"/>
              <a:t>perform</a:t>
            </a:r>
            <a:r>
              <a:rPr lang="es-ES" dirty="0" smtClean="0"/>
              <a:t> </a:t>
            </a:r>
            <a:r>
              <a:rPr lang="es-ES" dirty="0" err="1" smtClean="0">
                <a:solidFill>
                  <a:srgbClr val="CCFFCC"/>
                </a:solidFill>
              </a:rPr>
              <a:t>the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appropriate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action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smtClean="0">
                <a:solidFill>
                  <a:srgbClr val="CCFFCC"/>
                </a:solidFill>
              </a:rPr>
              <a:t>in a </a:t>
            </a:r>
            <a:r>
              <a:rPr lang="es-ES" dirty="0" err="1" smtClean="0">
                <a:solidFill>
                  <a:srgbClr val="CCFFCC"/>
                </a:solidFill>
              </a:rPr>
              <a:t>given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situation</a:t>
            </a:r>
            <a:r>
              <a:rPr lang="es-ES" dirty="0" smtClean="0"/>
              <a:t>.</a:t>
            </a:r>
          </a:p>
          <a:p>
            <a:pPr marL="514350" indent="-514350">
              <a:buFont typeface="+mj-lt"/>
              <a:buAutoNum type="arabicPeriod"/>
            </a:pPr>
            <a:endParaRPr lang="es-ES" dirty="0" smtClean="0"/>
          </a:p>
          <a:p>
            <a:pPr marL="514350" indent="-514350">
              <a:buFont typeface="+mj-lt"/>
              <a:buAutoNum type="arabicPeriod"/>
            </a:pPr>
            <a:r>
              <a:rPr lang="es-ES" dirty="0" err="1" smtClean="0"/>
              <a:t>When</a:t>
            </a:r>
            <a:r>
              <a:rPr lang="es-ES" dirty="0" smtClean="0"/>
              <a:t> </a:t>
            </a:r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want</a:t>
            </a:r>
            <a:r>
              <a:rPr lang="es-ES" dirty="0" smtClean="0"/>
              <a:t> </a:t>
            </a:r>
            <a:r>
              <a:rPr lang="es-ES" dirty="0" err="1" smtClean="0"/>
              <a:t>our</a:t>
            </a:r>
            <a:r>
              <a:rPr lang="es-ES" dirty="0" smtClean="0"/>
              <a:t> </a:t>
            </a:r>
            <a:r>
              <a:rPr lang="es-ES" dirty="0" err="1" smtClean="0"/>
              <a:t>program</a:t>
            </a:r>
            <a:r>
              <a:rPr lang="es-ES" dirty="0" smtClean="0"/>
              <a:t> </a:t>
            </a:r>
            <a:r>
              <a:rPr lang="es-ES" dirty="0" err="1" smtClean="0"/>
              <a:t>to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recognize</a:t>
            </a:r>
            <a:r>
              <a:rPr lang="es-ES" dirty="0" smtClean="0">
                <a:solidFill>
                  <a:srgbClr val="CCFFCC"/>
                </a:solidFill>
              </a:rPr>
              <a:t> a </a:t>
            </a:r>
            <a:r>
              <a:rPr lang="es-ES" dirty="0" err="1" smtClean="0">
                <a:solidFill>
                  <a:srgbClr val="CCFFCC"/>
                </a:solidFill>
              </a:rPr>
              <a:t>pattern</a:t>
            </a:r>
            <a:r>
              <a:rPr lang="es-ES" dirty="0" smtClean="0">
                <a:solidFill>
                  <a:srgbClr val="CCFFCC"/>
                </a:solidFill>
              </a:rPr>
              <a:t>.</a:t>
            </a:r>
          </a:p>
          <a:p>
            <a:pPr marL="514350" indent="-514350">
              <a:buFont typeface="+mj-lt"/>
              <a:buAutoNum type="arabicPeriod"/>
            </a:pPr>
            <a:endParaRPr lang="es-ES" dirty="0" smtClean="0">
              <a:solidFill>
                <a:srgbClr val="CCFFCC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s-ES" dirty="0" err="1" smtClean="0"/>
              <a:t>When</a:t>
            </a:r>
            <a:r>
              <a:rPr lang="es-ES" dirty="0" smtClean="0"/>
              <a:t> </a:t>
            </a:r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want</a:t>
            </a:r>
            <a:r>
              <a:rPr lang="es-ES" dirty="0" smtClean="0"/>
              <a:t> </a:t>
            </a:r>
            <a:r>
              <a:rPr lang="es-ES" dirty="0" err="1" smtClean="0"/>
              <a:t>our</a:t>
            </a:r>
            <a:r>
              <a:rPr lang="es-ES" dirty="0" smtClean="0"/>
              <a:t> </a:t>
            </a:r>
            <a:r>
              <a:rPr lang="es-ES" dirty="0" err="1" smtClean="0"/>
              <a:t>program</a:t>
            </a:r>
            <a:r>
              <a:rPr lang="es-ES" dirty="0" smtClean="0"/>
              <a:t> </a:t>
            </a:r>
            <a:r>
              <a:rPr lang="es-ES" dirty="0" err="1" smtClean="0"/>
              <a:t>to</a:t>
            </a:r>
            <a:r>
              <a:rPr lang="es-ES" dirty="0" smtClean="0"/>
              <a:t> </a:t>
            </a:r>
            <a:r>
              <a:rPr lang="es-ES" dirty="0" err="1" smtClean="0">
                <a:solidFill>
                  <a:srgbClr val="CCFFCC"/>
                </a:solidFill>
              </a:rPr>
              <a:t>discover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patterns</a:t>
            </a:r>
            <a:r>
              <a:rPr lang="es-ES" dirty="0" smtClean="0">
                <a:solidFill>
                  <a:srgbClr val="CCFFCC"/>
                </a:solidFill>
              </a:rPr>
              <a:t>.</a:t>
            </a:r>
          </a:p>
          <a:p>
            <a:pPr marL="514350" indent="-514350">
              <a:buFont typeface="+mj-lt"/>
              <a:buAutoNum type="arabicPeriod"/>
            </a:pPr>
            <a:endParaRPr lang="es-ES" dirty="0" smtClean="0">
              <a:solidFill>
                <a:srgbClr val="CCFFCC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s-ES" dirty="0" err="1" smtClean="0"/>
              <a:t>When</a:t>
            </a:r>
            <a:r>
              <a:rPr lang="es-ES" dirty="0" smtClean="0"/>
              <a:t> </a:t>
            </a:r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want</a:t>
            </a:r>
            <a:r>
              <a:rPr lang="es-ES" dirty="0" smtClean="0"/>
              <a:t> </a:t>
            </a:r>
            <a:r>
              <a:rPr lang="es-ES" dirty="0" err="1" smtClean="0"/>
              <a:t>our</a:t>
            </a:r>
            <a:r>
              <a:rPr lang="es-ES" dirty="0" smtClean="0"/>
              <a:t> </a:t>
            </a:r>
            <a:r>
              <a:rPr lang="es-ES" dirty="0" err="1" smtClean="0"/>
              <a:t>program</a:t>
            </a:r>
            <a:r>
              <a:rPr lang="es-ES" dirty="0" smtClean="0"/>
              <a:t> </a:t>
            </a:r>
            <a:r>
              <a:rPr lang="es-ES" dirty="0" err="1" smtClean="0"/>
              <a:t>to</a:t>
            </a:r>
            <a:r>
              <a:rPr lang="es-ES" dirty="0" smtClean="0"/>
              <a:t> </a:t>
            </a:r>
            <a:r>
              <a:rPr lang="es-ES" dirty="0" err="1" smtClean="0">
                <a:solidFill>
                  <a:srgbClr val="CCFFCC"/>
                </a:solidFill>
              </a:rPr>
              <a:t>improve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its</a:t>
            </a:r>
            <a:r>
              <a:rPr lang="es-ES" dirty="0" smtClean="0">
                <a:solidFill>
                  <a:srgbClr val="CCFFCC"/>
                </a:solidFill>
              </a:rPr>
              <a:t> performance (</a:t>
            </a:r>
            <a:r>
              <a:rPr lang="es-ES" dirty="0" err="1" smtClean="0">
                <a:solidFill>
                  <a:srgbClr val="CCFFCC"/>
                </a:solidFill>
              </a:rPr>
              <a:t>learn</a:t>
            </a:r>
            <a:r>
              <a:rPr lang="es-ES" dirty="0" smtClean="0">
                <a:solidFill>
                  <a:srgbClr val="CCFFCC"/>
                </a:solidFill>
              </a:rPr>
              <a:t>).</a:t>
            </a:r>
            <a:endParaRPr lang="es-ES" dirty="0" smtClean="0"/>
          </a:p>
          <a:p>
            <a:endParaRPr lang="es-ES" dirty="0"/>
          </a:p>
        </p:txBody>
      </p:sp>
      <p:sp>
        <p:nvSpPr>
          <p:cNvPr id="4" name="CuadroTexto 3"/>
          <p:cNvSpPr txBox="1"/>
          <p:nvPr/>
        </p:nvSpPr>
        <p:spPr>
          <a:xfrm>
            <a:off x="7287039" y="6459473"/>
            <a:ext cx="185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Dr. Gerardo Ayala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534125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>
                <a:solidFill>
                  <a:srgbClr val="FFFF00"/>
                </a:solidFill>
              </a:rPr>
              <a:t>Alan </a:t>
            </a:r>
            <a:r>
              <a:rPr lang="es-ES" dirty="0" err="1" smtClean="0">
                <a:solidFill>
                  <a:srgbClr val="FFFF00"/>
                </a:solidFill>
              </a:rPr>
              <a:t>Turing</a:t>
            </a:r>
            <a:endParaRPr lang="es-ES" dirty="0">
              <a:solidFill>
                <a:srgbClr val="FFFF00"/>
              </a:solidFill>
            </a:endParaRPr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16" y="2120924"/>
            <a:ext cx="4685016" cy="3513762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7226" y="1558932"/>
            <a:ext cx="3539574" cy="442696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7287039" y="6459473"/>
            <a:ext cx="185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Dr. Gerardo Ayala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45857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71956"/>
          </a:xfrm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rgbClr val="FFFF00"/>
                </a:solidFill>
              </a:rPr>
              <a:t>The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>
                <a:solidFill>
                  <a:srgbClr val="FFFF00"/>
                </a:solidFill>
              </a:rPr>
              <a:t>imitation</a:t>
            </a:r>
            <a:r>
              <a:rPr lang="es-ES" dirty="0">
                <a:solidFill>
                  <a:srgbClr val="FFFF00"/>
                </a:solidFill>
              </a:rPr>
              <a:t> </a:t>
            </a:r>
            <a:r>
              <a:rPr lang="es-ES" dirty="0" err="1">
                <a:solidFill>
                  <a:srgbClr val="FFFF00"/>
                </a:solidFill>
              </a:rPr>
              <a:t>game</a:t>
            </a:r>
            <a:endParaRPr lang="es-ES" dirty="0">
              <a:solidFill>
                <a:srgbClr val="FFFF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57200" y="999452"/>
            <a:ext cx="8229600" cy="571451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ES" dirty="0" smtClean="0">
              <a:hlinkClick r:id="rId2"/>
            </a:endParaRPr>
          </a:p>
          <a:p>
            <a:pPr marL="0" indent="0">
              <a:buNone/>
            </a:pPr>
            <a:endParaRPr lang="es-ES" dirty="0">
              <a:hlinkClick r:id="rId2"/>
            </a:endParaRPr>
          </a:p>
          <a:p>
            <a:pPr marL="0" indent="0">
              <a:buNone/>
            </a:pPr>
            <a:r>
              <a:rPr lang="es-ES" dirty="0" smtClean="0">
                <a:hlinkClick r:id="rId2"/>
              </a:rPr>
              <a:t>The movie…</a:t>
            </a:r>
            <a:r>
              <a:rPr lang="es-ES" dirty="0" smtClean="0"/>
              <a:t>????</a:t>
            </a:r>
          </a:p>
          <a:p>
            <a:endParaRPr lang="es-ES" dirty="0" smtClean="0"/>
          </a:p>
          <a:p>
            <a:endParaRPr lang="es-ES" dirty="0"/>
          </a:p>
        </p:txBody>
      </p:sp>
      <p:sp>
        <p:nvSpPr>
          <p:cNvPr id="4" name="CuadroTexto 3"/>
          <p:cNvSpPr txBox="1"/>
          <p:nvPr/>
        </p:nvSpPr>
        <p:spPr>
          <a:xfrm>
            <a:off x="7287039" y="6459473"/>
            <a:ext cx="185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Dr. Gerardo Ayala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77127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71956"/>
          </a:xfrm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rgbClr val="FFFF00"/>
                </a:solidFill>
              </a:rPr>
              <a:t>The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>
                <a:solidFill>
                  <a:srgbClr val="FFFF00"/>
                </a:solidFill>
              </a:rPr>
              <a:t>imitation</a:t>
            </a:r>
            <a:r>
              <a:rPr lang="es-ES" dirty="0">
                <a:solidFill>
                  <a:srgbClr val="FFFF00"/>
                </a:solidFill>
              </a:rPr>
              <a:t> </a:t>
            </a:r>
            <a:r>
              <a:rPr lang="es-ES" dirty="0" err="1">
                <a:solidFill>
                  <a:srgbClr val="FFFF00"/>
                </a:solidFill>
              </a:rPr>
              <a:t>game</a:t>
            </a:r>
            <a:endParaRPr lang="es-ES" dirty="0">
              <a:solidFill>
                <a:srgbClr val="FFFF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57200" y="999452"/>
            <a:ext cx="8229600" cy="5714510"/>
          </a:xfrm>
        </p:spPr>
        <p:txBody>
          <a:bodyPr>
            <a:normAutofit lnSpcReduction="10000"/>
          </a:bodyPr>
          <a:lstStyle/>
          <a:p>
            <a:r>
              <a:rPr lang="es-ES" dirty="0" err="1" smtClean="0"/>
              <a:t>Three</a:t>
            </a:r>
            <a:r>
              <a:rPr lang="es-ES" dirty="0" smtClean="0"/>
              <a:t> </a:t>
            </a:r>
            <a:r>
              <a:rPr lang="es-ES" dirty="0" err="1" smtClean="0"/>
              <a:t>players</a:t>
            </a:r>
            <a:r>
              <a:rPr lang="es-ES" dirty="0" smtClean="0"/>
              <a:t>: </a:t>
            </a:r>
          </a:p>
          <a:p>
            <a:pPr marL="0" indent="0">
              <a:buNone/>
            </a:pPr>
            <a:r>
              <a:rPr lang="es-ES" dirty="0"/>
              <a:t>	</a:t>
            </a:r>
            <a:r>
              <a:rPr lang="es-ES" dirty="0" smtClean="0"/>
              <a:t>a </a:t>
            </a:r>
            <a:r>
              <a:rPr lang="es-ES" dirty="0" err="1" smtClean="0"/>
              <a:t>man</a:t>
            </a:r>
            <a:r>
              <a:rPr lang="es-ES" dirty="0" smtClean="0"/>
              <a:t>, a </a:t>
            </a:r>
            <a:r>
              <a:rPr lang="es-ES" dirty="0" err="1" smtClean="0"/>
              <a:t>woman</a:t>
            </a:r>
            <a:r>
              <a:rPr lang="es-ES" dirty="0" smtClean="0"/>
              <a:t> and </a:t>
            </a:r>
            <a:r>
              <a:rPr lang="es-ES" dirty="0" err="1" smtClean="0"/>
              <a:t>an</a:t>
            </a:r>
            <a:r>
              <a:rPr lang="es-ES" dirty="0" smtClean="0"/>
              <a:t> </a:t>
            </a:r>
            <a:r>
              <a:rPr lang="es-ES" dirty="0" err="1" smtClean="0">
                <a:solidFill>
                  <a:srgbClr val="CCFFCC"/>
                </a:solidFill>
              </a:rPr>
              <a:t>interrogator</a:t>
            </a:r>
            <a:r>
              <a:rPr lang="es-ES" dirty="0" smtClean="0"/>
              <a:t>.</a:t>
            </a:r>
          </a:p>
          <a:p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man</a:t>
            </a:r>
            <a:r>
              <a:rPr lang="es-ES" dirty="0" smtClean="0"/>
              <a:t> (A) and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woman</a:t>
            </a:r>
            <a:r>
              <a:rPr lang="es-ES" dirty="0" smtClean="0"/>
              <a:t> (B) are </a:t>
            </a:r>
            <a:r>
              <a:rPr lang="es-ES" dirty="0" err="1" smtClean="0"/>
              <a:t>outside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room</a:t>
            </a:r>
            <a:r>
              <a:rPr lang="es-ES" dirty="0" smtClean="0"/>
              <a:t> </a:t>
            </a:r>
            <a:r>
              <a:rPr lang="es-ES" dirty="0" err="1" smtClean="0"/>
              <a:t>where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interrogator</a:t>
            </a:r>
            <a:r>
              <a:rPr lang="es-ES" dirty="0" smtClean="0"/>
              <a:t> and </a:t>
            </a:r>
            <a:r>
              <a:rPr lang="es-ES" dirty="0" err="1" smtClean="0"/>
              <a:t>all</a:t>
            </a:r>
            <a:r>
              <a:rPr lang="es-ES" dirty="0" smtClean="0"/>
              <a:t> </a:t>
            </a:r>
            <a:r>
              <a:rPr lang="es-ES" dirty="0" err="1" smtClean="0"/>
              <a:t>people</a:t>
            </a:r>
            <a:r>
              <a:rPr lang="es-ES" dirty="0" smtClean="0"/>
              <a:t> are.</a:t>
            </a:r>
          </a:p>
          <a:p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interrogator</a:t>
            </a:r>
            <a:r>
              <a:rPr lang="es-ES" dirty="0" smtClean="0"/>
              <a:t> </a:t>
            </a:r>
            <a:r>
              <a:rPr lang="es-ES" dirty="0" err="1" smtClean="0"/>
              <a:t>asks</a:t>
            </a:r>
            <a:r>
              <a:rPr lang="es-ES" dirty="0" smtClean="0"/>
              <a:t> </a:t>
            </a:r>
            <a:r>
              <a:rPr lang="es-ES" dirty="0" err="1" smtClean="0"/>
              <a:t>questions</a:t>
            </a:r>
            <a:r>
              <a:rPr lang="es-ES" dirty="0" smtClean="0"/>
              <a:t> </a:t>
            </a:r>
            <a:r>
              <a:rPr lang="es-ES" dirty="0" err="1" smtClean="0"/>
              <a:t>to</a:t>
            </a:r>
            <a:r>
              <a:rPr lang="es-ES" dirty="0" smtClean="0"/>
              <a:t> </a:t>
            </a:r>
            <a:r>
              <a:rPr lang="es-ES" dirty="0" err="1" smtClean="0"/>
              <a:t>them</a:t>
            </a:r>
            <a:r>
              <a:rPr lang="es-ES" dirty="0" smtClean="0"/>
              <a:t>, </a:t>
            </a:r>
            <a:r>
              <a:rPr lang="es-ES" dirty="0" err="1" smtClean="0"/>
              <a:t>by</a:t>
            </a:r>
            <a:r>
              <a:rPr lang="es-ES" dirty="0" smtClean="0"/>
              <a:t> </a:t>
            </a:r>
            <a:r>
              <a:rPr lang="es-ES" b="1" dirty="0" err="1" smtClean="0"/>
              <a:t>written</a:t>
            </a:r>
            <a:r>
              <a:rPr lang="es-ES" b="1" dirty="0" smtClean="0"/>
              <a:t> </a:t>
            </a:r>
            <a:r>
              <a:rPr lang="es-ES" b="1" dirty="0" err="1" smtClean="0"/>
              <a:t>messages</a:t>
            </a:r>
            <a:r>
              <a:rPr lang="es-ES" dirty="0" smtClean="0"/>
              <a:t>.</a:t>
            </a:r>
          </a:p>
          <a:p>
            <a:r>
              <a:rPr lang="es-ES" dirty="0" err="1"/>
              <a:t>T</a:t>
            </a:r>
            <a:r>
              <a:rPr lang="es-ES" dirty="0" err="1" smtClean="0"/>
              <a:t>he</a:t>
            </a:r>
            <a:r>
              <a:rPr lang="es-ES" dirty="0" smtClean="0"/>
              <a:t> </a:t>
            </a:r>
            <a:r>
              <a:rPr lang="es-ES" dirty="0" err="1" smtClean="0"/>
              <a:t>interrogator</a:t>
            </a:r>
            <a:r>
              <a:rPr lang="es-ES" dirty="0" smtClean="0"/>
              <a:t> tries </a:t>
            </a:r>
            <a:r>
              <a:rPr lang="es-ES" dirty="0" err="1" smtClean="0"/>
              <a:t>to</a:t>
            </a:r>
            <a:r>
              <a:rPr lang="es-ES" dirty="0" smtClean="0"/>
              <a:t> determine </a:t>
            </a:r>
            <a:r>
              <a:rPr lang="es-ES" dirty="0" err="1" smtClean="0">
                <a:solidFill>
                  <a:srgbClr val="FFFF00"/>
                </a:solidFill>
              </a:rPr>
              <a:t>which</a:t>
            </a:r>
            <a:r>
              <a:rPr lang="es-ES" dirty="0" smtClean="0">
                <a:solidFill>
                  <a:srgbClr val="FFFF00"/>
                </a:solidFill>
              </a:rPr>
              <a:t> of </a:t>
            </a:r>
            <a:r>
              <a:rPr lang="es-ES" dirty="0" err="1" smtClean="0">
                <a:solidFill>
                  <a:srgbClr val="FFFF00"/>
                </a:solidFill>
              </a:rPr>
              <a:t>one</a:t>
            </a:r>
            <a:r>
              <a:rPr lang="es-ES" dirty="0" smtClean="0">
                <a:solidFill>
                  <a:srgbClr val="FFFF00"/>
                </a:solidFill>
              </a:rPr>
              <a:t> of </a:t>
            </a:r>
            <a:r>
              <a:rPr lang="es-ES" dirty="0" err="1">
                <a:solidFill>
                  <a:srgbClr val="FFFF00"/>
                </a:solidFill>
              </a:rPr>
              <a:t>the</a:t>
            </a:r>
            <a:r>
              <a:rPr lang="es-ES" dirty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two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players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is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the</a:t>
            </a:r>
            <a:r>
              <a:rPr lang="es-ES" dirty="0" smtClean="0">
                <a:solidFill>
                  <a:srgbClr val="FFFF00"/>
                </a:solidFill>
              </a:rPr>
              <a:t> </a:t>
            </a:r>
            <a:r>
              <a:rPr lang="es-ES" dirty="0" err="1" smtClean="0">
                <a:solidFill>
                  <a:srgbClr val="FFFF00"/>
                </a:solidFill>
              </a:rPr>
              <a:t>woman</a:t>
            </a:r>
            <a:r>
              <a:rPr lang="es-ES" dirty="0" smtClean="0">
                <a:solidFill>
                  <a:srgbClr val="FFFF00"/>
                </a:solidFill>
              </a:rPr>
              <a:t>.</a:t>
            </a:r>
            <a:r>
              <a:rPr lang="es-ES" dirty="0" smtClean="0"/>
              <a:t> </a:t>
            </a:r>
            <a:endParaRPr lang="es-ES" dirty="0"/>
          </a:p>
          <a:p>
            <a:r>
              <a:rPr lang="es-ES" dirty="0" err="1" smtClean="0">
                <a:solidFill>
                  <a:srgbClr val="CCFFCC"/>
                </a:solidFill>
              </a:rPr>
              <a:t>If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the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interrogator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is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correct</a:t>
            </a:r>
            <a:r>
              <a:rPr lang="es-ES" dirty="0" smtClean="0">
                <a:solidFill>
                  <a:srgbClr val="CCFFCC"/>
                </a:solidFill>
              </a:rPr>
              <a:t>, </a:t>
            </a:r>
            <a:r>
              <a:rPr lang="es-ES" dirty="0" err="1" smtClean="0">
                <a:solidFill>
                  <a:srgbClr val="CCFFCC"/>
                </a:solidFill>
              </a:rPr>
              <a:t>the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woman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wins</a:t>
            </a:r>
            <a:r>
              <a:rPr lang="es-ES" dirty="0" smtClean="0">
                <a:solidFill>
                  <a:srgbClr val="CCFFCC"/>
                </a:solidFill>
              </a:rPr>
              <a:t>, </a:t>
            </a:r>
            <a:r>
              <a:rPr lang="es-ES" dirty="0" err="1" smtClean="0">
                <a:solidFill>
                  <a:srgbClr val="CCFFCC"/>
                </a:solidFill>
              </a:rPr>
              <a:t>otherwise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the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man</a:t>
            </a:r>
            <a:r>
              <a:rPr lang="es-ES" dirty="0" smtClean="0">
                <a:solidFill>
                  <a:srgbClr val="CCFFCC"/>
                </a:solidFill>
              </a:rPr>
              <a:t> </a:t>
            </a:r>
            <a:r>
              <a:rPr lang="es-ES" dirty="0" err="1" smtClean="0">
                <a:solidFill>
                  <a:srgbClr val="CCFFCC"/>
                </a:solidFill>
              </a:rPr>
              <a:t>wins</a:t>
            </a:r>
            <a:r>
              <a:rPr lang="es-ES" dirty="0" smtClean="0">
                <a:solidFill>
                  <a:srgbClr val="CCFFCC"/>
                </a:solidFill>
              </a:rPr>
              <a:t>.</a:t>
            </a:r>
          </a:p>
          <a:p>
            <a:endParaRPr lang="es-ES" dirty="0" smtClean="0"/>
          </a:p>
          <a:p>
            <a:endParaRPr lang="es-ES" dirty="0"/>
          </a:p>
        </p:txBody>
      </p:sp>
      <p:sp>
        <p:nvSpPr>
          <p:cNvPr id="4" name="CuadroTexto 3"/>
          <p:cNvSpPr txBox="1"/>
          <p:nvPr/>
        </p:nvSpPr>
        <p:spPr>
          <a:xfrm>
            <a:off x="7287039" y="6459473"/>
            <a:ext cx="1856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Dr. Gerardo Ayala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34527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Negro">
  <a:themeElements>
    <a:clrScheme name="Elemental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C312B245070ACA4CAE627E95E224099D" ma:contentTypeVersion="" ma:contentTypeDescription="Crear nuevo documento." ma:contentTypeScope="" ma:versionID="4141a69f014f0e9ad15e196df04bf7d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6d518dc37712e103796468a88a7c5b36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F15720D-F22E-4AEF-B291-1133580644A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2FE703E-47FE-4062-ADE1-6E04178943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E3C8E40-EC95-45C2-A795-3DF5A4A77473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 Negro .thmx</Template>
  <TotalTime>310</TotalTime>
  <Words>863</Words>
  <Application>Microsoft Macintosh PowerPoint</Application>
  <PresentationFormat>Presentación en pantalla (4:3)</PresentationFormat>
  <Paragraphs>209</Paragraphs>
  <Slides>23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4" baseType="lpstr">
      <vt:lpstr>Negro</vt:lpstr>
      <vt:lpstr>Artificial Intelligence  Introduction and History</vt:lpstr>
      <vt:lpstr>Cognitive Sciences</vt:lpstr>
      <vt:lpstr>AI Objectives</vt:lpstr>
      <vt:lpstr>Are we thinking machines?</vt:lpstr>
      <vt:lpstr>Thinking machines?</vt:lpstr>
      <vt:lpstr>When do we use AI?</vt:lpstr>
      <vt:lpstr>Alan Turing</vt:lpstr>
      <vt:lpstr>The imitation game</vt:lpstr>
      <vt:lpstr>The imitation game</vt:lpstr>
      <vt:lpstr>The Turing Test</vt:lpstr>
      <vt:lpstr>Machine intelligence </vt:lpstr>
      <vt:lpstr>Can you speak Japanese?</vt:lpstr>
      <vt:lpstr>John Searle</vt:lpstr>
      <vt:lpstr>The Chinese Room</vt:lpstr>
      <vt:lpstr>A pair of videos…</vt:lpstr>
      <vt:lpstr>Is it just appearence?</vt:lpstr>
      <vt:lpstr>Strong AI</vt:lpstr>
      <vt:lpstr>Just people, like you and I</vt:lpstr>
      <vt:lpstr>The meeting at Dartmouth College</vt:lpstr>
      <vt:lpstr>Games as microworlds  to test problem solving</vt:lpstr>
      <vt:lpstr>The 15 puzzle search space</vt:lpstr>
      <vt:lpstr>The General Problem Solver</vt:lpstr>
      <vt:lpstr>Means-ends-analysis</vt:lpstr>
    </vt:vector>
  </TitlesOfParts>
  <Company>UDLAP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</dc:title>
  <dc:creator>Gerardo Ayala</dc:creator>
  <cp:lastModifiedBy>Gerardo Ayala</cp:lastModifiedBy>
  <cp:revision>64</cp:revision>
  <dcterms:created xsi:type="dcterms:W3CDTF">2013-08-13T21:54:06Z</dcterms:created>
  <dcterms:modified xsi:type="dcterms:W3CDTF">2017-01-10T19:06:16Z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0x010100C312B245070ACA4CAE627E95E224099D</vt:lpwstr>
  </property>
</Properties>
</file>

<file path=docProps/thumbnail.jpeg>
</file>